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84" r:id="rId5"/>
    <p:sldId id="283" r:id="rId6"/>
    <p:sldId id="259" r:id="rId7"/>
    <p:sldId id="272" r:id="rId8"/>
    <p:sldId id="281" r:id="rId9"/>
    <p:sldId id="264" r:id="rId10"/>
    <p:sldId id="286" r:id="rId11"/>
    <p:sldId id="285" r:id="rId12"/>
    <p:sldId id="277" r:id="rId13"/>
    <p:sldId id="275" r:id="rId14"/>
    <p:sldId id="279" r:id="rId15"/>
    <p:sldId id="262" r:id="rId16"/>
    <p:sldId id="268" r:id="rId17"/>
    <p:sldId id="278" r:id="rId18"/>
    <p:sldId id="269" r:id="rId19"/>
    <p:sldId id="270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0" autoAdjust="0"/>
    <p:restoredTop sz="98814" autoAdjust="0"/>
  </p:normalViewPr>
  <p:slideViewPr>
    <p:cSldViewPr>
      <p:cViewPr varScale="1">
        <p:scale>
          <a:sx n="68" d="100"/>
          <a:sy n="68" d="100"/>
        </p:scale>
        <p:origin x="125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12AB5-B5DA-4AC7-8C81-EA1C4470FF30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E956D-6F58-4045-9C0D-8E90F56EF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956D-6F58-4045-9C0D-8E90F56EF5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956D-6F58-4045-9C0D-8E90F56EF57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E956D-6F58-4045-9C0D-8E90F56EF57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949-03C7-48D9-8D16-4DCCE96D6F2E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BCC0-6788-49E9-AF4E-827767A66320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EB6C-5DC0-43FF-A3C9-EE25610861C7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A2E66-0E4B-4D75-9A19-7EF22BE58099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75AB-802A-4727-B204-6029D050B231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CD99-D76F-4C3D-A25E-B674C5DA9633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C07E-844A-4075-9C9B-68E2E224E97D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9A28F-9C6A-4BB9-978B-530DA75A095F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1F0D8-D3E2-480D-B0D2-F19CF08FDE9D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2651-0948-40D5-BD22-931BE9AA776B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27F4-2D0F-47E2-840F-6A1536DA3AC9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80BF1-7DEF-479D-8C28-5618A45ED28E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6.gi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Measurement-Augmented Spectrum Databases for White Space Spectrum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Ayon Chakraborty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Samir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R. Das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Stony Brook University</a:t>
            </a:r>
          </a:p>
        </p:txBody>
      </p:sp>
      <p:pic>
        <p:nvPicPr>
          <p:cNvPr id="1027" name="Picture 3" descr="C:\Users\ayon\Desktop\conext ppts\PPT\Stony_Brook_University_S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05438"/>
            <a:ext cx="1452562" cy="1452562"/>
          </a:xfrm>
          <a:prstGeom prst="rect">
            <a:avLst/>
          </a:prstGeom>
          <a:noFill/>
        </p:spPr>
      </p:pic>
      <p:pic>
        <p:nvPicPr>
          <p:cNvPr id="1028" name="Picture 4" descr="C:\Users\ayon\Desktop\conext ppts\PPT\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67400"/>
            <a:ext cx="685799" cy="597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724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gency FB" pitchFamily="34" charset="0"/>
              </a:rPr>
              <a:t>WINGS Lab</a:t>
            </a:r>
          </a:p>
        </p:txBody>
      </p:sp>
      <p:pic>
        <p:nvPicPr>
          <p:cNvPr id="8193" name="Picture 1" descr="C:\Users\ayon\Desktop\conext ppts\PPT\conex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434852"/>
            <a:ext cx="2209800" cy="142314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Geo-spatial Features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7" name="Picture 4" descr="C:\Users\ayon\Desktop\conext ppts\de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7200" y="2057400"/>
            <a:ext cx="8305800" cy="26670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609599" y="1828800"/>
            <a:ext cx="7751997" cy="2341796"/>
          </a:xfrm>
          <a:prstGeom prst="line">
            <a:avLst/>
          </a:prstGeom>
          <a:ln w="50800">
            <a:solidFill>
              <a:schemeClr val="tx2"/>
            </a:solidFill>
            <a:prstDash val="sysDash"/>
          </a:ln>
          <a:effectLst>
            <a:outerShdw blurRad="40000" dist="254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0" y="1981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(From TVWS DB using propagation models)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43600" y="1600200"/>
            <a:ext cx="2820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2. Estimated Power</a:t>
            </a:r>
          </a:p>
        </p:txBody>
      </p:sp>
      <p:pic>
        <p:nvPicPr>
          <p:cNvPr id="22" name="Picture 11" descr="C:\Users\ayon\Desktop\conext ppts\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533400" cy="85936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7162800" y="4419600"/>
            <a:ext cx="179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 location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286000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Transmitter location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4033" name="Picture 1" descr="C:\Users\ayon\Desktop\receiver.jpg"/>
          <p:cNvPicPr>
            <a:picLocks noChangeAspect="1" noChangeArrowheads="1"/>
          </p:cNvPicPr>
          <p:nvPr/>
        </p:nvPicPr>
        <p:blipFill>
          <a:blip r:embed="rId5" cstate="print"/>
          <a:srcRect l="35969" r="35920" b="15625"/>
          <a:stretch>
            <a:fillRect/>
          </a:stretch>
        </p:blipFill>
        <p:spPr bwMode="auto">
          <a:xfrm>
            <a:off x="8458200" y="4038600"/>
            <a:ext cx="381000" cy="457200"/>
          </a:xfrm>
          <a:prstGeom prst="rect">
            <a:avLst/>
          </a:prstGeom>
          <a:noFill/>
        </p:spPr>
      </p:pic>
      <p:cxnSp>
        <p:nvCxnSpPr>
          <p:cNvPr id="20" name="Straight Arrow Connector 19"/>
          <p:cNvCxnSpPr/>
          <p:nvPr/>
        </p:nvCxnSpPr>
        <p:spPr>
          <a:xfrm>
            <a:off x="7772400" y="2819400"/>
            <a:ext cx="723900" cy="12954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Geo-spatial Features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7" name="Picture 4" descr="C:\Users\ayon\Desktop\conext ppts\de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7200" y="2057400"/>
            <a:ext cx="8305800" cy="26670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304800" y="4876800"/>
            <a:ext cx="8534400" cy="0"/>
          </a:xfrm>
          <a:prstGeom prst="straightConnector1">
            <a:avLst/>
          </a:prstGeom>
          <a:ln w="50800">
            <a:solidFill>
              <a:schemeClr val="tx2"/>
            </a:solidFill>
            <a:prstDash val="sysDash"/>
            <a:headEnd type="arrow"/>
            <a:tailEnd type="arrow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71600" y="4876800"/>
            <a:ext cx="6354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rial" pitchFamily="34" charset="0"/>
                <a:cs typeface="Arial" pitchFamily="34" charset="0"/>
              </a:rPr>
              <a:t>3. Distance from Transmitter</a:t>
            </a:r>
          </a:p>
        </p:txBody>
      </p:sp>
      <p:pic>
        <p:nvPicPr>
          <p:cNvPr id="22" name="Picture 11" descr="C:\Users\ayon\Desktop\conext ppts\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533400" cy="85936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7162800" y="4419600"/>
            <a:ext cx="179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 location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286000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Transmitter location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4033" name="Picture 1" descr="C:\Users\ayon\Desktop\receiver.jpg"/>
          <p:cNvPicPr>
            <a:picLocks noChangeAspect="1" noChangeArrowheads="1"/>
          </p:cNvPicPr>
          <p:nvPr/>
        </p:nvPicPr>
        <p:blipFill>
          <a:blip r:embed="rId5" cstate="print"/>
          <a:srcRect l="35969" r="35920" b="15625"/>
          <a:stretch>
            <a:fillRect/>
          </a:stretch>
        </p:blipFill>
        <p:spPr bwMode="auto">
          <a:xfrm>
            <a:off x="8458200" y="4038600"/>
            <a:ext cx="3810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Classifier Label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57259"/>
          <a:stretch>
            <a:fillRect/>
          </a:stretch>
        </p:blipFill>
        <p:spPr bwMode="auto">
          <a:xfrm>
            <a:off x="914400" y="2895600"/>
            <a:ext cx="2362200" cy="166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3048000" y="1371600"/>
            <a:ext cx="2971800" cy="838200"/>
          </a:xfrm>
          <a:prstGeom prst="ellipse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Location: X,Y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2362200"/>
            <a:ext cx="3773341" cy="461665"/>
          </a:xfrm>
          <a:prstGeom prst="rect">
            <a:avLst/>
          </a:prstGeom>
          <a:solidFill>
            <a:schemeClr val="bg2"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Ground Truth WS Availability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2362200"/>
            <a:ext cx="3340466" cy="461665"/>
          </a:xfrm>
          <a:prstGeom prst="rect">
            <a:avLst/>
          </a:prstGeom>
          <a:solidFill>
            <a:schemeClr val="bg2">
              <a:alpha val="5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Estimated WS Availability</a:t>
            </a:r>
          </a:p>
        </p:txBody>
      </p:sp>
      <p:pic>
        <p:nvPicPr>
          <p:cNvPr id="38913" name="Picture 1" descr="C:\Users\ayon\Desktop\conext ppts\PPT\drivemap.png"/>
          <p:cNvPicPr>
            <a:picLocks noChangeAspect="1" noChangeArrowheads="1"/>
          </p:cNvPicPr>
          <p:nvPr/>
        </p:nvPicPr>
        <p:blipFill>
          <a:blip r:embed="rId4" cstate="print"/>
          <a:srcRect l="26685" t="27411" r="46996" b="12612"/>
          <a:stretch>
            <a:fillRect/>
          </a:stretch>
        </p:blipFill>
        <p:spPr bwMode="auto">
          <a:xfrm>
            <a:off x="5334000" y="2895600"/>
            <a:ext cx="3429000" cy="1676400"/>
          </a:xfrm>
          <a:prstGeom prst="rect">
            <a:avLst/>
          </a:prstGeom>
          <a:noFill/>
        </p:spPr>
      </p:pic>
      <p:sp>
        <p:nvSpPr>
          <p:cNvPr id="29" name="Freeform 28"/>
          <p:cNvSpPr/>
          <p:nvPr/>
        </p:nvSpPr>
        <p:spPr>
          <a:xfrm>
            <a:off x="5513696" y="3343701"/>
            <a:ext cx="3038435" cy="1046328"/>
          </a:xfrm>
          <a:custGeom>
            <a:avLst/>
            <a:gdLst>
              <a:gd name="connsiteX0" fmla="*/ 0 w 3038435"/>
              <a:gd name="connsiteY0" fmla="*/ 1009935 h 1046328"/>
              <a:gd name="connsiteX1" fmla="*/ 68238 w 3038435"/>
              <a:gd name="connsiteY1" fmla="*/ 996287 h 1046328"/>
              <a:gd name="connsiteX2" fmla="*/ 136477 w 3038435"/>
              <a:gd name="connsiteY2" fmla="*/ 928048 h 1046328"/>
              <a:gd name="connsiteX3" fmla="*/ 218364 w 3038435"/>
              <a:gd name="connsiteY3" fmla="*/ 859809 h 1046328"/>
              <a:gd name="connsiteX4" fmla="*/ 218364 w 3038435"/>
              <a:gd name="connsiteY4" fmla="*/ 682389 h 1046328"/>
              <a:gd name="connsiteX5" fmla="*/ 177420 w 3038435"/>
              <a:gd name="connsiteY5" fmla="*/ 641445 h 1046328"/>
              <a:gd name="connsiteX6" fmla="*/ 163773 w 3038435"/>
              <a:gd name="connsiteY6" fmla="*/ 600502 h 1046328"/>
              <a:gd name="connsiteX7" fmla="*/ 163773 w 3038435"/>
              <a:gd name="connsiteY7" fmla="*/ 368490 h 1046328"/>
              <a:gd name="connsiteX8" fmla="*/ 204716 w 3038435"/>
              <a:gd name="connsiteY8" fmla="*/ 341195 h 1046328"/>
              <a:gd name="connsiteX9" fmla="*/ 259307 w 3038435"/>
              <a:gd name="connsiteY9" fmla="*/ 464024 h 1046328"/>
              <a:gd name="connsiteX10" fmla="*/ 300250 w 3038435"/>
              <a:gd name="connsiteY10" fmla="*/ 477672 h 1046328"/>
              <a:gd name="connsiteX11" fmla="*/ 327546 w 3038435"/>
              <a:gd name="connsiteY11" fmla="*/ 518615 h 1046328"/>
              <a:gd name="connsiteX12" fmla="*/ 436728 w 3038435"/>
              <a:gd name="connsiteY12" fmla="*/ 545911 h 1046328"/>
              <a:gd name="connsiteX13" fmla="*/ 491319 w 3038435"/>
              <a:gd name="connsiteY13" fmla="*/ 532263 h 1046328"/>
              <a:gd name="connsiteX14" fmla="*/ 477671 w 3038435"/>
              <a:gd name="connsiteY14" fmla="*/ 477672 h 1046328"/>
              <a:gd name="connsiteX15" fmla="*/ 450376 w 3038435"/>
              <a:gd name="connsiteY15" fmla="*/ 436729 h 1046328"/>
              <a:gd name="connsiteX16" fmla="*/ 368489 w 3038435"/>
              <a:gd name="connsiteY16" fmla="*/ 341195 h 1046328"/>
              <a:gd name="connsiteX17" fmla="*/ 354841 w 3038435"/>
              <a:gd name="connsiteY17" fmla="*/ 300251 h 1046328"/>
              <a:gd name="connsiteX18" fmla="*/ 300250 w 3038435"/>
              <a:gd name="connsiteY18" fmla="*/ 218365 h 1046328"/>
              <a:gd name="connsiteX19" fmla="*/ 341194 w 3038435"/>
              <a:gd name="connsiteY19" fmla="*/ 136478 h 1046328"/>
              <a:gd name="connsiteX20" fmla="*/ 382137 w 3038435"/>
              <a:gd name="connsiteY20" fmla="*/ 122830 h 1046328"/>
              <a:gd name="connsiteX21" fmla="*/ 491319 w 3038435"/>
              <a:gd name="connsiteY21" fmla="*/ 136478 h 1046328"/>
              <a:gd name="connsiteX22" fmla="*/ 532262 w 3038435"/>
              <a:gd name="connsiteY22" fmla="*/ 177421 h 1046328"/>
              <a:gd name="connsiteX23" fmla="*/ 545910 w 3038435"/>
              <a:gd name="connsiteY23" fmla="*/ 232012 h 1046328"/>
              <a:gd name="connsiteX24" fmla="*/ 559558 w 3038435"/>
              <a:gd name="connsiteY24" fmla="*/ 450377 h 1046328"/>
              <a:gd name="connsiteX25" fmla="*/ 586853 w 3038435"/>
              <a:gd name="connsiteY25" fmla="*/ 532263 h 1046328"/>
              <a:gd name="connsiteX26" fmla="*/ 627797 w 3038435"/>
              <a:gd name="connsiteY26" fmla="*/ 668741 h 1046328"/>
              <a:gd name="connsiteX27" fmla="*/ 682388 w 3038435"/>
              <a:gd name="connsiteY27" fmla="*/ 750627 h 1046328"/>
              <a:gd name="connsiteX28" fmla="*/ 859808 w 3038435"/>
              <a:gd name="connsiteY28" fmla="*/ 655093 h 1046328"/>
              <a:gd name="connsiteX29" fmla="*/ 873456 w 3038435"/>
              <a:gd name="connsiteY29" fmla="*/ 586854 h 1046328"/>
              <a:gd name="connsiteX30" fmla="*/ 928047 w 3038435"/>
              <a:gd name="connsiteY30" fmla="*/ 423081 h 1046328"/>
              <a:gd name="connsiteX31" fmla="*/ 941695 w 3038435"/>
              <a:gd name="connsiteY31" fmla="*/ 327547 h 1046328"/>
              <a:gd name="connsiteX32" fmla="*/ 996286 w 3038435"/>
              <a:gd name="connsiteY32" fmla="*/ 13648 h 1046328"/>
              <a:gd name="connsiteX33" fmla="*/ 1037229 w 3038435"/>
              <a:gd name="connsiteY33" fmla="*/ 0 h 1046328"/>
              <a:gd name="connsiteX34" fmla="*/ 1091820 w 3038435"/>
              <a:gd name="connsiteY34" fmla="*/ 13648 h 1046328"/>
              <a:gd name="connsiteX35" fmla="*/ 1146411 w 3038435"/>
              <a:gd name="connsiteY35" fmla="*/ 163774 h 1046328"/>
              <a:gd name="connsiteX36" fmla="*/ 1173707 w 3038435"/>
              <a:gd name="connsiteY36" fmla="*/ 327547 h 1046328"/>
              <a:gd name="connsiteX37" fmla="*/ 1187355 w 3038435"/>
              <a:gd name="connsiteY37" fmla="*/ 504968 h 1046328"/>
              <a:gd name="connsiteX38" fmla="*/ 1228298 w 3038435"/>
              <a:gd name="connsiteY38" fmla="*/ 627798 h 1046328"/>
              <a:gd name="connsiteX39" fmla="*/ 1241946 w 3038435"/>
              <a:gd name="connsiteY39" fmla="*/ 668741 h 1046328"/>
              <a:gd name="connsiteX40" fmla="*/ 1282889 w 3038435"/>
              <a:gd name="connsiteY40" fmla="*/ 696036 h 1046328"/>
              <a:gd name="connsiteX41" fmla="*/ 1378423 w 3038435"/>
              <a:gd name="connsiteY41" fmla="*/ 600502 h 1046328"/>
              <a:gd name="connsiteX42" fmla="*/ 1433014 w 3038435"/>
              <a:gd name="connsiteY42" fmla="*/ 559559 h 1046328"/>
              <a:gd name="connsiteX43" fmla="*/ 1637731 w 3038435"/>
              <a:gd name="connsiteY43" fmla="*/ 573206 h 1046328"/>
              <a:gd name="connsiteX44" fmla="*/ 1651379 w 3038435"/>
              <a:gd name="connsiteY44" fmla="*/ 614150 h 1046328"/>
              <a:gd name="connsiteX45" fmla="*/ 1692322 w 3038435"/>
              <a:gd name="connsiteY45" fmla="*/ 696036 h 1046328"/>
              <a:gd name="connsiteX46" fmla="*/ 1705970 w 3038435"/>
              <a:gd name="connsiteY46" fmla="*/ 777923 h 1046328"/>
              <a:gd name="connsiteX47" fmla="*/ 1719617 w 3038435"/>
              <a:gd name="connsiteY47" fmla="*/ 818866 h 1046328"/>
              <a:gd name="connsiteX48" fmla="*/ 1774208 w 3038435"/>
              <a:gd name="connsiteY48" fmla="*/ 941696 h 1046328"/>
              <a:gd name="connsiteX49" fmla="*/ 1842447 w 3038435"/>
              <a:gd name="connsiteY49" fmla="*/ 1009935 h 1046328"/>
              <a:gd name="connsiteX50" fmla="*/ 1883391 w 3038435"/>
              <a:gd name="connsiteY50" fmla="*/ 1023583 h 1046328"/>
              <a:gd name="connsiteX51" fmla="*/ 1910686 w 3038435"/>
              <a:gd name="connsiteY51" fmla="*/ 941696 h 1046328"/>
              <a:gd name="connsiteX52" fmla="*/ 1992573 w 3038435"/>
              <a:gd name="connsiteY52" fmla="*/ 859809 h 1046328"/>
              <a:gd name="connsiteX53" fmla="*/ 2142698 w 3038435"/>
              <a:gd name="connsiteY53" fmla="*/ 696036 h 1046328"/>
              <a:gd name="connsiteX54" fmla="*/ 2224585 w 3038435"/>
              <a:gd name="connsiteY54" fmla="*/ 682389 h 1046328"/>
              <a:gd name="connsiteX55" fmla="*/ 2292823 w 3038435"/>
              <a:gd name="connsiteY55" fmla="*/ 764275 h 1046328"/>
              <a:gd name="connsiteX56" fmla="*/ 2333767 w 3038435"/>
              <a:gd name="connsiteY56" fmla="*/ 805218 h 1046328"/>
              <a:gd name="connsiteX57" fmla="*/ 2456597 w 3038435"/>
              <a:gd name="connsiteY57" fmla="*/ 982639 h 1046328"/>
              <a:gd name="connsiteX58" fmla="*/ 2483892 w 3038435"/>
              <a:gd name="connsiteY58" fmla="*/ 1037230 h 1046328"/>
              <a:gd name="connsiteX59" fmla="*/ 2524835 w 3038435"/>
              <a:gd name="connsiteY59" fmla="*/ 900753 h 1046328"/>
              <a:gd name="connsiteX60" fmla="*/ 2538483 w 3038435"/>
              <a:gd name="connsiteY60" fmla="*/ 791571 h 1046328"/>
              <a:gd name="connsiteX61" fmla="*/ 2552131 w 3038435"/>
              <a:gd name="connsiteY61" fmla="*/ 832514 h 1046328"/>
              <a:gd name="connsiteX62" fmla="*/ 2634017 w 3038435"/>
              <a:gd name="connsiteY62" fmla="*/ 859809 h 1046328"/>
              <a:gd name="connsiteX63" fmla="*/ 2674961 w 3038435"/>
              <a:gd name="connsiteY63" fmla="*/ 846162 h 1046328"/>
              <a:gd name="connsiteX64" fmla="*/ 2688608 w 3038435"/>
              <a:gd name="connsiteY64" fmla="*/ 805218 h 1046328"/>
              <a:gd name="connsiteX65" fmla="*/ 2702256 w 3038435"/>
              <a:gd name="connsiteY65" fmla="*/ 696036 h 1046328"/>
              <a:gd name="connsiteX66" fmla="*/ 2934268 w 3038435"/>
              <a:gd name="connsiteY66" fmla="*/ 682389 h 1046328"/>
              <a:gd name="connsiteX67" fmla="*/ 2975211 w 3038435"/>
              <a:gd name="connsiteY67" fmla="*/ 627798 h 1046328"/>
              <a:gd name="connsiteX68" fmla="*/ 3016155 w 3038435"/>
              <a:gd name="connsiteY68" fmla="*/ 600502 h 1046328"/>
              <a:gd name="connsiteX69" fmla="*/ 3029803 w 3038435"/>
              <a:gd name="connsiteY69" fmla="*/ 477672 h 104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038435" h="1046328">
                <a:moveTo>
                  <a:pt x="0" y="1009935"/>
                </a:moveTo>
                <a:cubicBezTo>
                  <a:pt x="22746" y="1005386"/>
                  <a:pt x="46518" y="1004432"/>
                  <a:pt x="68238" y="996287"/>
                </a:cubicBezTo>
                <a:cubicBezTo>
                  <a:pt x="116767" y="978089"/>
                  <a:pt x="106147" y="964445"/>
                  <a:pt x="136477" y="928048"/>
                </a:cubicBezTo>
                <a:cubicBezTo>
                  <a:pt x="169314" y="888643"/>
                  <a:pt x="178107" y="886647"/>
                  <a:pt x="218364" y="859809"/>
                </a:cubicBezTo>
                <a:cubicBezTo>
                  <a:pt x="241344" y="790866"/>
                  <a:pt x="249728" y="784322"/>
                  <a:pt x="218364" y="682389"/>
                </a:cubicBezTo>
                <a:cubicBezTo>
                  <a:pt x="212688" y="663941"/>
                  <a:pt x="191068" y="655093"/>
                  <a:pt x="177420" y="641445"/>
                </a:cubicBezTo>
                <a:cubicBezTo>
                  <a:pt x="172871" y="627797"/>
                  <a:pt x="166894" y="614545"/>
                  <a:pt x="163773" y="600502"/>
                </a:cubicBezTo>
                <a:cubicBezTo>
                  <a:pt x="146520" y="522861"/>
                  <a:pt x="139166" y="448463"/>
                  <a:pt x="163773" y="368490"/>
                </a:cubicBezTo>
                <a:cubicBezTo>
                  <a:pt x="168597" y="352813"/>
                  <a:pt x="191068" y="350293"/>
                  <a:pt x="204716" y="341195"/>
                </a:cubicBezTo>
                <a:cubicBezTo>
                  <a:pt x="213057" y="366219"/>
                  <a:pt x="229813" y="440429"/>
                  <a:pt x="259307" y="464024"/>
                </a:cubicBezTo>
                <a:cubicBezTo>
                  <a:pt x="270541" y="473011"/>
                  <a:pt x="286602" y="473123"/>
                  <a:pt x="300250" y="477672"/>
                </a:cubicBezTo>
                <a:cubicBezTo>
                  <a:pt x="309349" y="491320"/>
                  <a:pt x="312875" y="511280"/>
                  <a:pt x="327546" y="518615"/>
                </a:cubicBezTo>
                <a:cubicBezTo>
                  <a:pt x="361100" y="535392"/>
                  <a:pt x="436728" y="545911"/>
                  <a:pt x="436728" y="545911"/>
                </a:cubicBezTo>
                <a:cubicBezTo>
                  <a:pt x="454925" y="541362"/>
                  <a:pt x="481669" y="548347"/>
                  <a:pt x="491319" y="532263"/>
                </a:cubicBezTo>
                <a:cubicBezTo>
                  <a:pt x="500969" y="516179"/>
                  <a:pt x="485060" y="494912"/>
                  <a:pt x="477671" y="477672"/>
                </a:cubicBezTo>
                <a:cubicBezTo>
                  <a:pt x="471210" y="462596"/>
                  <a:pt x="459910" y="450076"/>
                  <a:pt x="450376" y="436729"/>
                </a:cubicBezTo>
                <a:cubicBezTo>
                  <a:pt x="406608" y="375454"/>
                  <a:pt x="418086" y="390792"/>
                  <a:pt x="368489" y="341195"/>
                </a:cubicBezTo>
                <a:cubicBezTo>
                  <a:pt x="363940" y="327547"/>
                  <a:pt x="361828" y="312827"/>
                  <a:pt x="354841" y="300251"/>
                </a:cubicBezTo>
                <a:cubicBezTo>
                  <a:pt x="338909" y="271574"/>
                  <a:pt x="300250" y="218365"/>
                  <a:pt x="300250" y="218365"/>
                </a:cubicBezTo>
                <a:cubicBezTo>
                  <a:pt x="313898" y="191069"/>
                  <a:pt x="321333" y="159649"/>
                  <a:pt x="341194" y="136478"/>
                </a:cubicBezTo>
                <a:cubicBezTo>
                  <a:pt x="350556" y="125555"/>
                  <a:pt x="367751" y="122830"/>
                  <a:pt x="382137" y="122830"/>
                </a:cubicBezTo>
                <a:cubicBezTo>
                  <a:pt x="418814" y="122830"/>
                  <a:pt x="454925" y="131929"/>
                  <a:pt x="491319" y="136478"/>
                </a:cubicBezTo>
                <a:cubicBezTo>
                  <a:pt x="504967" y="150126"/>
                  <a:pt x="522686" y="160663"/>
                  <a:pt x="532262" y="177421"/>
                </a:cubicBezTo>
                <a:cubicBezTo>
                  <a:pt x="541568" y="193707"/>
                  <a:pt x="544044" y="213348"/>
                  <a:pt x="545910" y="232012"/>
                </a:cubicBezTo>
                <a:cubicBezTo>
                  <a:pt x="553167" y="304580"/>
                  <a:pt x="549704" y="378115"/>
                  <a:pt x="559558" y="450377"/>
                </a:cubicBezTo>
                <a:cubicBezTo>
                  <a:pt x="563445" y="478885"/>
                  <a:pt x="579875" y="504350"/>
                  <a:pt x="586853" y="532263"/>
                </a:cubicBezTo>
                <a:cubicBezTo>
                  <a:pt x="594482" y="562780"/>
                  <a:pt x="614506" y="648805"/>
                  <a:pt x="627797" y="668741"/>
                </a:cubicBezTo>
                <a:lnTo>
                  <a:pt x="682388" y="750627"/>
                </a:lnTo>
                <a:cubicBezTo>
                  <a:pt x="784578" y="727918"/>
                  <a:pt x="813100" y="748509"/>
                  <a:pt x="859808" y="655093"/>
                </a:cubicBezTo>
                <a:cubicBezTo>
                  <a:pt x="870182" y="634345"/>
                  <a:pt x="866911" y="609108"/>
                  <a:pt x="873456" y="586854"/>
                </a:cubicBezTo>
                <a:cubicBezTo>
                  <a:pt x="889693" y="531648"/>
                  <a:pt x="928047" y="423081"/>
                  <a:pt x="928047" y="423081"/>
                </a:cubicBezTo>
                <a:cubicBezTo>
                  <a:pt x="932596" y="391236"/>
                  <a:pt x="939319" y="359627"/>
                  <a:pt x="941695" y="327547"/>
                </a:cubicBezTo>
                <a:cubicBezTo>
                  <a:pt x="950791" y="204758"/>
                  <a:pt x="892096" y="83110"/>
                  <a:pt x="996286" y="13648"/>
                </a:cubicBezTo>
                <a:cubicBezTo>
                  <a:pt x="1008256" y="5668"/>
                  <a:pt x="1023581" y="4549"/>
                  <a:pt x="1037229" y="0"/>
                </a:cubicBezTo>
                <a:cubicBezTo>
                  <a:pt x="1055426" y="4549"/>
                  <a:pt x="1076213" y="3243"/>
                  <a:pt x="1091820" y="13648"/>
                </a:cubicBezTo>
                <a:cubicBezTo>
                  <a:pt x="1127899" y="37701"/>
                  <a:pt x="1142642" y="148696"/>
                  <a:pt x="1146411" y="163774"/>
                </a:cubicBezTo>
                <a:cubicBezTo>
                  <a:pt x="1165813" y="241382"/>
                  <a:pt x="1163876" y="224323"/>
                  <a:pt x="1173707" y="327547"/>
                </a:cubicBezTo>
                <a:cubicBezTo>
                  <a:pt x="1179331" y="386595"/>
                  <a:pt x="1176744" y="446610"/>
                  <a:pt x="1187355" y="504968"/>
                </a:cubicBezTo>
                <a:cubicBezTo>
                  <a:pt x="1195075" y="547430"/>
                  <a:pt x="1214650" y="586855"/>
                  <a:pt x="1228298" y="627798"/>
                </a:cubicBezTo>
                <a:cubicBezTo>
                  <a:pt x="1232847" y="641446"/>
                  <a:pt x="1229976" y="660761"/>
                  <a:pt x="1241946" y="668741"/>
                </a:cubicBezTo>
                <a:lnTo>
                  <a:pt x="1282889" y="696036"/>
                </a:lnTo>
                <a:cubicBezTo>
                  <a:pt x="1404343" y="655553"/>
                  <a:pt x="1203226" y="731899"/>
                  <a:pt x="1378423" y="600502"/>
                </a:cubicBezTo>
                <a:lnTo>
                  <a:pt x="1433014" y="559559"/>
                </a:lnTo>
                <a:cubicBezTo>
                  <a:pt x="1501253" y="564108"/>
                  <a:pt x="1571382" y="556619"/>
                  <a:pt x="1637731" y="573206"/>
                </a:cubicBezTo>
                <a:cubicBezTo>
                  <a:pt x="1651688" y="576695"/>
                  <a:pt x="1644945" y="601283"/>
                  <a:pt x="1651379" y="614150"/>
                </a:cubicBezTo>
                <a:cubicBezTo>
                  <a:pt x="1704293" y="719980"/>
                  <a:pt x="1658016" y="593121"/>
                  <a:pt x="1692322" y="696036"/>
                </a:cubicBezTo>
                <a:cubicBezTo>
                  <a:pt x="1696871" y="723332"/>
                  <a:pt x="1699967" y="750910"/>
                  <a:pt x="1705970" y="777923"/>
                </a:cubicBezTo>
                <a:cubicBezTo>
                  <a:pt x="1709091" y="791966"/>
                  <a:pt x="1714566" y="805396"/>
                  <a:pt x="1719617" y="818866"/>
                </a:cubicBezTo>
                <a:cubicBezTo>
                  <a:pt x="1726436" y="837050"/>
                  <a:pt x="1759237" y="922447"/>
                  <a:pt x="1774208" y="941696"/>
                </a:cubicBezTo>
                <a:cubicBezTo>
                  <a:pt x="1793957" y="967088"/>
                  <a:pt x="1816712" y="990634"/>
                  <a:pt x="1842447" y="1009935"/>
                </a:cubicBezTo>
                <a:cubicBezTo>
                  <a:pt x="1853956" y="1018567"/>
                  <a:pt x="1869743" y="1019034"/>
                  <a:pt x="1883391" y="1023583"/>
                </a:cubicBezTo>
                <a:cubicBezTo>
                  <a:pt x="1892489" y="996287"/>
                  <a:pt x="1890341" y="962041"/>
                  <a:pt x="1910686" y="941696"/>
                </a:cubicBezTo>
                <a:cubicBezTo>
                  <a:pt x="1937982" y="914400"/>
                  <a:pt x="1966306" y="888096"/>
                  <a:pt x="1992573" y="859809"/>
                </a:cubicBezTo>
                <a:cubicBezTo>
                  <a:pt x="2201466" y="634847"/>
                  <a:pt x="2002606" y="836128"/>
                  <a:pt x="2142698" y="696036"/>
                </a:cubicBezTo>
                <a:cubicBezTo>
                  <a:pt x="2159050" y="646982"/>
                  <a:pt x="2151578" y="623983"/>
                  <a:pt x="2224585" y="682389"/>
                </a:cubicBezTo>
                <a:cubicBezTo>
                  <a:pt x="2252330" y="704585"/>
                  <a:pt x="2269218" y="737719"/>
                  <a:pt x="2292823" y="764275"/>
                </a:cubicBezTo>
                <a:cubicBezTo>
                  <a:pt x="2305646" y="778701"/>
                  <a:pt x="2322781" y="789349"/>
                  <a:pt x="2333767" y="805218"/>
                </a:cubicBezTo>
                <a:cubicBezTo>
                  <a:pt x="2471492" y="1004155"/>
                  <a:pt x="2361436" y="887481"/>
                  <a:pt x="2456597" y="982639"/>
                </a:cubicBezTo>
                <a:cubicBezTo>
                  <a:pt x="2465695" y="1000836"/>
                  <a:pt x="2465695" y="1046328"/>
                  <a:pt x="2483892" y="1037230"/>
                </a:cubicBezTo>
                <a:cubicBezTo>
                  <a:pt x="2490513" y="1033919"/>
                  <a:pt x="2521555" y="920431"/>
                  <a:pt x="2524835" y="900753"/>
                </a:cubicBezTo>
                <a:cubicBezTo>
                  <a:pt x="2530865" y="864575"/>
                  <a:pt x="2533934" y="827965"/>
                  <a:pt x="2538483" y="791571"/>
                </a:cubicBezTo>
                <a:cubicBezTo>
                  <a:pt x="2543032" y="805219"/>
                  <a:pt x="2540425" y="824152"/>
                  <a:pt x="2552131" y="832514"/>
                </a:cubicBezTo>
                <a:cubicBezTo>
                  <a:pt x="2575544" y="849237"/>
                  <a:pt x="2634017" y="859809"/>
                  <a:pt x="2634017" y="859809"/>
                </a:cubicBezTo>
                <a:cubicBezTo>
                  <a:pt x="2647665" y="855260"/>
                  <a:pt x="2664788" y="856335"/>
                  <a:pt x="2674961" y="846162"/>
                </a:cubicBezTo>
                <a:cubicBezTo>
                  <a:pt x="2685134" y="835989"/>
                  <a:pt x="2686035" y="819372"/>
                  <a:pt x="2688608" y="805218"/>
                </a:cubicBezTo>
                <a:cubicBezTo>
                  <a:pt x="2695169" y="769132"/>
                  <a:pt x="2697707" y="732430"/>
                  <a:pt x="2702256" y="696036"/>
                </a:cubicBezTo>
                <a:cubicBezTo>
                  <a:pt x="2785229" y="704333"/>
                  <a:pt x="2857404" y="728507"/>
                  <a:pt x="2934268" y="682389"/>
                </a:cubicBezTo>
                <a:cubicBezTo>
                  <a:pt x="2953773" y="670686"/>
                  <a:pt x="2959127" y="643882"/>
                  <a:pt x="2975211" y="627798"/>
                </a:cubicBezTo>
                <a:cubicBezTo>
                  <a:pt x="2986810" y="616199"/>
                  <a:pt x="3002507" y="609601"/>
                  <a:pt x="3016155" y="600502"/>
                </a:cubicBezTo>
                <a:cubicBezTo>
                  <a:pt x="3038435" y="533664"/>
                  <a:pt x="3029803" y="573945"/>
                  <a:pt x="3029803" y="477672"/>
                </a:cubicBezTo>
              </a:path>
            </a:pathLst>
          </a:custGeom>
          <a:ln w="349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C:\Users\ayon\Desktop\conext ppts\PPT\vehicle-clipart-RcdKLLoc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276600"/>
            <a:ext cx="1182687" cy="536198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0"/>
            <a:ext cx="1143000" cy="105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5029200" y="4419600"/>
            <a:ext cx="2667000" cy="533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Measurements using </a:t>
            </a:r>
            <a:r>
              <a:rPr lang="en-US" dirty="0" err="1">
                <a:solidFill>
                  <a:schemeClr val="tx1"/>
                </a:solidFill>
              </a:rPr>
              <a:t>ThinkRF</a:t>
            </a:r>
            <a:r>
              <a:rPr lang="en-US" dirty="0">
                <a:solidFill>
                  <a:schemeClr val="tx1"/>
                </a:solidFill>
              </a:rPr>
              <a:t> spectrum sensor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2000" y="4419600"/>
            <a:ext cx="2667000" cy="5334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Obtained from Spectrum Bridge TVWS Database</a:t>
            </a:r>
          </a:p>
        </p:txBody>
      </p:sp>
      <p:cxnSp>
        <p:nvCxnSpPr>
          <p:cNvPr id="37" name="Shape 36"/>
          <p:cNvCxnSpPr>
            <a:stCxn id="10" idx="2"/>
            <a:endCxn id="25" idx="0"/>
          </p:cNvCxnSpPr>
          <p:nvPr/>
        </p:nvCxnSpPr>
        <p:spPr>
          <a:xfrm rot="10800000" flipV="1">
            <a:off x="2127434" y="1790700"/>
            <a:ext cx="920567" cy="571500"/>
          </a:xfrm>
          <a:prstGeom prst="bentConnector2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0" idx="6"/>
            <a:endCxn id="27" idx="0"/>
          </p:cNvCxnSpPr>
          <p:nvPr/>
        </p:nvCxnSpPr>
        <p:spPr>
          <a:xfrm>
            <a:off x="6019800" y="1790700"/>
            <a:ext cx="972271" cy="571500"/>
          </a:xfrm>
          <a:prstGeom prst="bentConnector2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209800" y="5638800"/>
            <a:ext cx="1371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True +</a:t>
            </a:r>
            <a:r>
              <a:rPr lang="en-US" sz="2800" dirty="0" err="1">
                <a:solidFill>
                  <a:schemeClr val="tx1"/>
                </a:solidFill>
              </a:rPr>
              <a:t>ve</a:t>
            </a:r>
            <a:r>
              <a:rPr lang="en-US" sz="2800" dirty="0">
                <a:solidFill>
                  <a:schemeClr val="tx1"/>
                </a:solidFill>
              </a:rPr>
              <a:t>/-</a:t>
            </a:r>
            <a:r>
              <a:rPr lang="en-US" sz="2800" dirty="0" err="1">
                <a:solidFill>
                  <a:schemeClr val="tx1"/>
                </a:solidFill>
              </a:rPr>
              <a:t>ve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724400" y="5638800"/>
            <a:ext cx="13716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False +</a:t>
            </a:r>
            <a:r>
              <a:rPr lang="en-US" sz="2800" dirty="0" err="1">
                <a:solidFill>
                  <a:schemeClr val="tx1"/>
                </a:solidFill>
              </a:rPr>
              <a:t>ve</a:t>
            </a:r>
            <a:r>
              <a:rPr lang="en-US" sz="2800" dirty="0">
                <a:solidFill>
                  <a:schemeClr val="tx1"/>
                </a:solidFill>
              </a:rPr>
              <a:t>/-</a:t>
            </a:r>
            <a:r>
              <a:rPr lang="en-US" sz="2800" dirty="0" err="1">
                <a:solidFill>
                  <a:schemeClr val="tx1"/>
                </a:solidFill>
              </a:rPr>
              <a:t>ve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Flowchart: Decision 54"/>
          <p:cNvSpPr/>
          <p:nvPr/>
        </p:nvSpPr>
        <p:spPr>
          <a:xfrm>
            <a:off x="2743200" y="4953000"/>
            <a:ext cx="2971800" cy="685800"/>
          </a:xfrm>
          <a:prstGeom prst="flowChartDecisi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Match?</a:t>
            </a:r>
          </a:p>
        </p:txBody>
      </p:sp>
      <p:cxnSp>
        <p:nvCxnSpPr>
          <p:cNvPr id="63" name="Shape 62"/>
          <p:cNvCxnSpPr>
            <a:stCxn id="55" idx="2"/>
          </p:cNvCxnSpPr>
          <p:nvPr/>
        </p:nvCxnSpPr>
        <p:spPr>
          <a:xfrm rot="5400000">
            <a:off x="3714750" y="5581650"/>
            <a:ext cx="457200" cy="571500"/>
          </a:xfrm>
          <a:prstGeom prst="bentConnector2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64"/>
          <p:cNvCxnSpPr>
            <a:stCxn id="55" idx="2"/>
            <a:endCxn id="54" idx="1"/>
          </p:cNvCxnSpPr>
          <p:nvPr/>
        </p:nvCxnSpPr>
        <p:spPr>
          <a:xfrm rot="16200000" flipH="1">
            <a:off x="4248150" y="5619750"/>
            <a:ext cx="457200" cy="495300"/>
          </a:xfrm>
          <a:prstGeom prst="bentConnector2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66"/>
          <p:cNvCxnSpPr>
            <a:stCxn id="9" idx="3"/>
            <a:endCxn id="55" idx="0"/>
          </p:cNvCxnSpPr>
          <p:nvPr/>
        </p:nvCxnSpPr>
        <p:spPr>
          <a:xfrm>
            <a:off x="3276600" y="3729318"/>
            <a:ext cx="952500" cy="1223682"/>
          </a:xfrm>
          <a:prstGeom prst="bentConnector2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" idx="3"/>
            <a:endCxn id="38913" idx="1"/>
          </p:cNvCxnSpPr>
          <p:nvPr/>
        </p:nvCxnSpPr>
        <p:spPr>
          <a:xfrm>
            <a:off x="3276600" y="3729318"/>
            <a:ext cx="2057400" cy="4482"/>
          </a:xfrm>
          <a:prstGeom prst="line">
            <a:avLst/>
          </a:prstGeom>
          <a:ln w="317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" grpId="0" animBg="1"/>
      <p:bldP spid="29" grpId="0" animBg="1"/>
      <p:bldP spid="33" grpId="0" animBg="1"/>
      <p:bldP spid="34" grpId="0" animBg="1"/>
      <p:bldP spid="47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Collecting Ground Truth Data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37892" name="Picture 4" descr="C:\Users\ayon\Desktop\conext ppts\PPT\drivemap.png"/>
          <p:cNvPicPr>
            <a:picLocks noChangeAspect="1" noChangeArrowheads="1"/>
          </p:cNvPicPr>
          <p:nvPr/>
        </p:nvPicPr>
        <p:blipFill>
          <a:blip r:embed="rId3" cstate="print"/>
          <a:srcRect l="7407" r="12037"/>
          <a:stretch>
            <a:fillRect/>
          </a:stretch>
        </p:blipFill>
        <p:spPr bwMode="auto">
          <a:xfrm>
            <a:off x="457200" y="2438400"/>
            <a:ext cx="8229600" cy="3200400"/>
          </a:xfrm>
          <a:prstGeom prst="rect">
            <a:avLst/>
          </a:prstGeom>
          <a:noFill/>
        </p:spPr>
      </p:pic>
      <p:pic>
        <p:nvPicPr>
          <p:cNvPr id="3789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581400"/>
            <a:ext cx="100013" cy="161925"/>
          </a:xfrm>
          <a:prstGeom prst="rect">
            <a:avLst/>
          </a:prstGeom>
          <a:noFill/>
        </p:spPr>
      </p:pic>
      <p:pic>
        <p:nvPicPr>
          <p:cNvPr id="1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657600"/>
            <a:ext cx="100013" cy="161925"/>
          </a:xfrm>
          <a:prstGeom prst="rect">
            <a:avLst/>
          </a:prstGeom>
          <a:noFill/>
        </p:spPr>
      </p:pic>
      <p:pic>
        <p:nvPicPr>
          <p:cNvPr id="1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05200"/>
            <a:ext cx="100013" cy="161925"/>
          </a:xfrm>
          <a:prstGeom prst="rect">
            <a:avLst/>
          </a:prstGeom>
          <a:noFill/>
        </p:spPr>
      </p:pic>
      <p:pic>
        <p:nvPicPr>
          <p:cNvPr id="1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733800"/>
            <a:ext cx="100013" cy="161925"/>
          </a:xfrm>
          <a:prstGeom prst="rect">
            <a:avLst/>
          </a:prstGeom>
          <a:noFill/>
        </p:spPr>
      </p:pic>
      <p:pic>
        <p:nvPicPr>
          <p:cNvPr id="1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191000"/>
            <a:ext cx="100013" cy="161925"/>
          </a:xfrm>
          <a:prstGeom prst="rect">
            <a:avLst/>
          </a:prstGeom>
          <a:noFill/>
        </p:spPr>
      </p:pic>
      <p:pic>
        <p:nvPicPr>
          <p:cNvPr id="1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352800"/>
            <a:ext cx="100013" cy="161925"/>
          </a:xfrm>
          <a:prstGeom prst="rect">
            <a:avLst/>
          </a:prstGeom>
          <a:noFill/>
        </p:spPr>
      </p:pic>
      <p:pic>
        <p:nvPicPr>
          <p:cNvPr id="1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114800"/>
            <a:ext cx="100013" cy="161925"/>
          </a:xfrm>
          <a:prstGeom prst="rect">
            <a:avLst/>
          </a:prstGeom>
          <a:noFill/>
        </p:spPr>
      </p:pic>
      <p:pic>
        <p:nvPicPr>
          <p:cNvPr id="1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86200"/>
            <a:ext cx="100013" cy="161925"/>
          </a:xfrm>
          <a:prstGeom prst="rect">
            <a:avLst/>
          </a:prstGeom>
          <a:noFill/>
        </p:spPr>
      </p:pic>
      <p:pic>
        <p:nvPicPr>
          <p:cNvPr id="1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100013" cy="161925"/>
          </a:xfrm>
          <a:prstGeom prst="rect">
            <a:avLst/>
          </a:prstGeom>
          <a:noFill/>
        </p:spPr>
      </p:pic>
      <p:pic>
        <p:nvPicPr>
          <p:cNvPr id="1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0"/>
            <a:ext cx="100013" cy="161925"/>
          </a:xfrm>
          <a:prstGeom prst="rect">
            <a:avLst/>
          </a:prstGeom>
          <a:noFill/>
        </p:spPr>
      </p:pic>
      <p:pic>
        <p:nvPicPr>
          <p:cNvPr id="1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733800"/>
            <a:ext cx="100013" cy="161925"/>
          </a:xfrm>
          <a:prstGeom prst="rect">
            <a:avLst/>
          </a:prstGeom>
          <a:noFill/>
        </p:spPr>
      </p:pic>
      <p:pic>
        <p:nvPicPr>
          <p:cNvPr id="2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100013" cy="161925"/>
          </a:xfrm>
          <a:prstGeom prst="rect">
            <a:avLst/>
          </a:prstGeom>
          <a:noFill/>
        </p:spPr>
      </p:pic>
      <p:pic>
        <p:nvPicPr>
          <p:cNvPr id="2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29000"/>
            <a:ext cx="100013" cy="161925"/>
          </a:xfrm>
          <a:prstGeom prst="rect">
            <a:avLst/>
          </a:prstGeom>
          <a:noFill/>
        </p:spPr>
      </p:pic>
      <p:pic>
        <p:nvPicPr>
          <p:cNvPr id="2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505200"/>
            <a:ext cx="100013" cy="161925"/>
          </a:xfrm>
          <a:prstGeom prst="rect">
            <a:avLst/>
          </a:prstGeom>
          <a:noFill/>
        </p:spPr>
      </p:pic>
      <p:pic>
        <p:nvPicPr>
          <p:cNvPr id="2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200400"/>
            <a:ext cx="100013" cy="161925"/>
          </a:xfrm>
          <a:prstGeom prst="rect">
            <a:avLst/>
          </a:prstGeom>
          <a:noFill/>
        </p:spPr>
      </p:pic>
      <p:pic>
        <p:nvPicPr>
          <p:cNvPr id="2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352800"/>
            <a:ext cx="100013" cy="161925"/>
          </a:xfrm>
          <a:prstGeom prst="rect">
            <a:avLst/>
          </a:prstGeom>
          <a:noFill/>
        </p:spPr>
      </p:pic>
      <p:pic>
        <p:nvPicPr>
          <p:cNvPr id="2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05200"/>
            <a:ext cx="100013" cy="161925"/>
          </a:xfrm>
          <a:prstGeom prst="rect">
            <a:avLst/>
          </a:prstGeom>
          <a:noFill/>
        </p:spPr>
      </p:pic>
      <p:pic>
        <p:nvPicPr>
          <p:cNvPr id="2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657600"/>
            <a:ext cx="100013" cy="161925"/>
          </a:xfrm>
          <a:prstGeom prst="rect">
            <a:avLst/>
          </a:prstGeom>
          <a:noFill/>
        </p:spPr>
      </p:pic>
      <p:pic>
        <p:nvPicPr>
          <p:cNvPr id="2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657600"/>
            <a:ext cx="100013" cy="161925"/>
          </a:xfrm>
          <a:prstGeom prst="rect">
            <a:avLst/>
          </a:prstGeom>
          <a:noFill/>
        </p:spPr>
      </p:pic>
      <p:pic>
        <p:nvPicPr>
          <p:cNvPr id="2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581400"/>
            <a:ext cx="100013" cy="161925"/>
          </a:xfrm>
          <a:prstGeom prst="rect">
            <a:avLst/>
          </a:prstGeom>
          <a:noFill/>
        </p:spPr>
      </p:pic>
      <p:pic>
        <p:nvPicPr>
          <p:cNvPr id="3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3429000"/>
            <a:ext cx="100013" cy="161925"/>
          </a:xfrm>
          <a:prstGeom prst="rect">
            <a:avLst/>
          </a:prstGeom>
          <a:noFill/>
        </p:spPr>
      </p:pic>
      <p:pic>
        <p:nvPicPr>
          <p:cNvPr id="3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3200400"/>
            <a:ext cx="100013" cy="161925"/>
          </a:xfrm>
          <a:prstGeom prst="rect">
            <a:avLst/>
          </a:prstGeom>
          <a:noFill/>
        </p:spPr>
      </p:pic>
      <p:pic>
        <p:nvPicPr>
          <p:cNvPr id="3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733800"/>
            <a:ext cx="100013" cy="161925"/>
          </a:xfrm>
          <a:prstGeom prst="rect">
            <a:avLst/>
          </a:prstGeom>
          <a:noFill/>
        </p:spPr>
      </p:pic>
      <p:pic>
        <p:nvPicPr>
          <p:cNvPr id="3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05200"/>
            <a:ext cx="100013" cy="161925"/>
          </a:xfrm>
          <a:prstGeom prst="rect">
            <a:avLst/>
          </a:prstGeom>
          <a:noFill/>
        </p:spPr>
      </p:pic>
      <p:pic>
        <p:nvPicPr>
          <p:cNvPr id="3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886200"/>
            <a:ext cx="100013" cy="161925"/>
          </a:xfrm>
          <a:prstGeom prst="rect">
            <a:avLst/>
          </a:prstGeom>
          <a:noFill/>
        </p:spPr>
      </p:pic>
      <p:pic>
        <p:nvPicPr>
          <p:cNvPr id="3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86200"/>
            <a:ext cx="100013" cy="161925"/>
          </a:xfrm>
          <a:prstGeom prst="rect">
            <a:avLst/>
          </a:prstGeom>
          <a:noFill/>
        </p:spPr>
      </p:pic>
      <p:pic>
        <p:nvPicPr>
          <p:cNvPr id="3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038600"/>
            <a:ext cx="100013" cy="161925"/>
          </a:xfrm>
          <a:prstGeom prst="rect">
            <a:avLst/>
          </a:prstGeom>
          <a:noFill/>
        </p:spPr>
      </p:pic>
      <p:pic>
        <p:nvPicPr>
          <p:cNvPr id="3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0"/>
            <a:ext cx="100013" cy="161925"/>
          </a:xfrm>
          <a:prstGeom prst="rect">
            <a:avLst/>
          </a:prstGeom>
          <a:noFill/>
        </p:spPr>
      </p:pic>
      <p:pic>
        <p:nvPicPr>
          <p:cNvPr id="3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86200"/>
            <a:ext cx="100013" cy="161925"/>
          </a:xfrm>
          <a:prstGeom prst="rect">
            <a:avLst/>
          </a:prstGeom>
          <a:noFill/>
        </p:spPr>
      </p:pic>
      <p:pic>
        <p:nvPicPr>
          <p:cNvPr id="3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14800"/>
            <a:ext cx="100013" cy="161925"/>
          </a:xfrm>
          <a:prstGeom prst="rect">
            <a:avLst/>
          </a:prstGeom>
          <a:noFill/>
        </p:spPr>
      </p:pic>
      <p:pic>
        <p:nvPicPr>
          <p:cNvPr id="4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962400"/>
            <a:ext cx="100013" cy="161925"/>
          </a:xfrm>
          <a:prstGeom prst="rect">
            <a:avLst/>
          </a:prstGeom>
          <a:noFill/>
        </p:spPr>
      </p:pic>
      <p:pic>
        <p:nvPicPr>
          <p:cNvPr id="4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352800"/>
            <a:ext cx="100013" cy="161925"/>
          </a:xfrm>
          <a:prstGeom prst="rect">
            <a:avLst/>
          </a:prstGeom>
          <a:noFill/>
        </p:spPr>
      </p:pic>
      <p:pic>
        <p:nvPicPr>
          <p:cNvPr id="4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3124200"/>
            <a:ext cx="100013" cy="161925"/>
          </a:xfrm>
          <a:prstGeom prst="rect">
            <a:avLst/>
          </a:prstGeom>
          <a:noFill/>
        </p:spPr>
      </p:pic>
      <p:pic>
        <p:nvPicPr>
          <p:cNvPr id="4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52800"/>
            <a:ext cx="100013" cy="161925"/>
          </a:xfrm>
          <a:prstGeom prst="rect">
            <a:avLst/>
          </a:prstGeom>
          <a:noFill/>
        </p:spPr>
      </p:pic>
      <p:pic>
        <p:nvPicPr>
          <p:cNvPr id="4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267200"/>
            <a:ext cx="100013" cy="161925"/>
          </a:xfrm>
          <a:prstGeom prst="rect">
            <a:avLst/>
          </a:prstGeom>
          <a:noFill/>
        </p:spPr>
      </p:pic>
      <p:pic>
        <p:nvPicPr>
          <p:cNvPr id="4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52800"/>
            <a:ext cx="100013" cy="161925"/>
          </a:xfrm>
          <a:prstGeom prst="rect">
            <a:avLst/>
          </a:prstGeom>
          <a:noFill/>
        </p:spPr>
      </p:pic>
      <p:pic>
        <p:nvPicPr>
          <p:cNvPr id="4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76600"/>
            <a:ext cx="100013" cy="161925"/>
          </a:xfrm>
          <a:prstGeom prst="rect">
            <a:avLst/>
          </a:prstGeom>
          <a:noFill/>
        </p:spPr>
      </p:pic>
      <p:pic>
        <p:nvPicPr>
          <p:cNvPr id="4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572000"/>
            <a:ext cx="100013" cy="161925"/>
          </a:xfrm>
          <a:prstGeom prst="rect">
            <a:avLst/>
          </a:prstGeom>
          <a:noFill/>
        </p:spPr>
      </p:pic>
      <p:pic>
        <p:nvPicPr>
          <p:cNvPr id="4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352800"/>
            <a:ext cx="100013" cy="161925"/>
          </a:xfrm>
          <a:prstGeom prst="rect">
            <a:avLst/>
          </a:prstGeom>
          <a:noFill/>
        </p:spPr>
      </p:pic>
      <p:pic>
        <p:nvPicPr>
          <p:cNvPr id="4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495800"/>
            <a:ext cx="100013" cy="161925"/>
          </a:xfrm>
          <a:prstGeom prst="rect">
            <a:avLst/>
          </a:prstGeom>
          <a:noFill/>
        </p:spPr>
      </p:pic>
      <p:pic>
        <p:nvPicPr>
          <p:cNvPr id="5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267200"/>
            <a:ext cx="100013" cy="161925"/>
          </a:xfrm>
          <a:prstGeom prst="rect">
            <a:avLst/>
          </a:prstGeom>
          <a:noFill/>
        </p:spPr>
      </p:pic>
      <p:pic>
        <p:nvPicPr>
          <p:cNvPr id="5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276600"/>
            <a:ext cx="100013" cy="161925"/>
          </a:xfrm>
          <a:prstGeom prst="rect">
            <a:avLst/>
          </a:prstGeom>
          <a:noFill/>
        </p:spPr>
      </p:pic>
      <p:pic>
        <p:nvPicPr>
          <p:cNvPr id="5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100013" cy="161925"/>
          </a:xfrm>
          <a:prstGeom prst="rect">
            <a:avLst/>
          </a:prstGeom>
          <a:noFill/>
        </p:spPr>
      </p:pic>
      <p:pic>
        <p:nvPicPr>
          <p:cNvPr id="5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191000"/>
            <a:ext cx="100013" cy="161925"/>
          </a:xfrm>
          <a:prstGeom prst="rect">
            <a:avLst/>
          </a:prstGeom>
          <a:noFill/>
        </p:spPr>
      </p:pic>
      <p:pic>
        <p:nvPicPr>
          <p:cNvPr id="5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962400"/>
            <a:ext cx="100013" cy="161925"/>
          </a:xfrm>
          <a:prstGeom prst="rect">
            <a:avLst/>
          </a:prstGeom>
          <a:noFill/>
        </p:spPr>
      </p:pic>
      <p:pic>
        <p:nvPicPr>
          <p:cNvPr id="5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10000"/>
            <a:ext cx="100013" cy="161925"/>
          </a:xfrm>
          <a:prstGeom prst="rect">
            <a:avLst/>
          </a:prstGeom>
          <a:noFill/>
        </p:spPr>
      </p:pic>
      <p:pic>
        <p:nvPicPr>
          <p:cNvPr id="5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86200"/>
            <a:ext cx="100013" cy="161925"/>
          </a:xfrm>
          <a:prstGeom prst="rect">
            <a:avLst/>
          </a:prstGeom>
          <a:noFill/>
        </p:spPr>
      </p:pic>
      <p:pic>
        <p:nvPicPr>
          <p:cNvPr id="5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352800"/>
            <a:ext cx="100013" cy="161925"/>
          </a:xfrm>
          <a:prstGeom prst="rect">
            <a:avLst/>
          </a:prstGeom>
          <a:noFill/>
        </p:spPr>
      </p:pic>
      <p:pic>
        <p:nvPicPr>
          <p:cNvPr id="5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81400"/>
            <a:ext cx="100013" cy="161925"/>
          </a:xfrm>
          <a:prstGeom prst="rect">
            <a:avLst/>
          </a:prstGeom>
          <a:noFill/>
        </p:spPr>
      </p:pic>
      <p:pic>
        <p:nvPicPr>
          <p:cNvPr id="5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0"/>
            <a:ext cx="100013" cy="161925"/>
          </a:xfrm>
          <a:prstGeom prst="rect">
            <a:avLst/>
          </a:prstGeom>
          <a:noFill/>
        </p:spPr>
      </p:pic>
      <p:pic>
        <p:nvPicPr>
          <p:cNvPr id="6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67200"/>
            <a:ext cx="100013" cy="161925"/>
          </a:xfrm>
          <a:prstGeom prst="rect">
            <a:avLst/>
          </a:prstGeom>
          <a:noFill/>
        </p:spPr>
      </p:pic>
      <p:pic>
        <p:nvPicPr>
          <p:cNvPr id="6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038600"/>
            <a:ext cx="100013" cy="161925"/>
          </a:xfrm>
          <a:prstGeom prst="rect">
            <a:avLst/>
          </a:prstGeom>
          <a:noFill/>
        </p:spPr>
      </p:pic>
      <p:pic>
        <p:nvPicPr>
          <p:cNvPr id="6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962400"/>
            <a:ext cx="100013" cy="161925"/>
          </a:xfrm>
          <a:prstGeom prst="rect">
            <a:avLst/>
          </a:prstGeom>
          <a:noFill/>
        </p:spPr>
      </p:pic>
      <p:pic>
        <p:nvPicPr>
          <p:cNvPr id="6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343400"/>
            <a:ext cx="100013" cy="161925"/>
          </a:xfrm>
          <a:prstGeom prst="rect">
            <a:avLst/>
          </a:prstGeom>
          <a:noFill/>
        </p:spPr>
      </p:pic>
      <p:pic>
        <p:nvPicPr>
          <p:cNvPr id="6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3800"/>
            <a:ext cx="100013" cy="161925"/>
          </a:xfrm>
          <a:prstGeom prst="rect">
            <a:avLst/>
          </a:prstGeom>
          <a:noFill/>
        </p:spPr>
      </p:pic>
      <p:pic>
        <p:nvPicPr>
          <p:cNvPr id="6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267200"/>
            <a:ext cx="100013" cy="161925"/>
          </a:xfrm>
          <a:prstGeom prst="rect">
            <a:avLst/>
          </a:prstGeom>
          <a:noFill/>
        </p:spPr>
      </p:pic>
      <p:pic>
        <p:nvPicPr>
          <p:cNvPr id="6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343400"/>
            <a:ext cx="100013" cy="161925"/>
          </a:xfrm>
          <a:prstGeom prst="rect">
            <a:avLst/>
          </a:prstGeom>
          <a:noFill/>
        </p:spPr>
      </p:pic>
      <p:pic>
        <p:nvPicPr>
          <p:cNvPr id="6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495800"/>
            <a:ext cx="100013" cy="161925"/>
          </a:xfrm>
          <a:prstGeom prst="rect">
            <a:avLst/>
          </a:prstGeom>
          <a:noFill/>
        </p:spPr>
      </p:pic>
      <p:pic>
        <p:nvPicPr>
          <p:cNvPr id="6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733800"/>
            <a:ext cx="100013" cy="161925"/>
          </a:xfrm>
          <a:prstGeom prst="rect">
            <a:avLst/>
          </a:prstGeom>
          <a:noFill/>
        </p:spPr>
      </p:pic>
      <p:pic>
        <p:nvPicPr>
          <p:cNvPr id="6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100013" cy="161925"/>
          </a:xfrm>
          <a:prstGeom prst="rect">
            <a:avLst/>
          </a:prstGeom>
          <a:noFill/>
        </p:spPr>
      </p:pic>
      <p:pic>
        <p:nvPicPr>
          <p:cNvPr id="7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495800"/>
            <a:ext cx="100013" cy="161925"/>
          </a:xfrm>
          <a:prstGeom prst="rect">
            <a:avLst/>
          </a:prstGeom>
          <a:noFill/>
        </p:spPr>
      </p:pic>
      <p:pic>
        <p:nvPicPr>
          <p:cNvPr id="7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0"/>
            <a:ext cx="100013" cy="161925"/>
          </a:xfrm>
          <a:prstGeom prst="rect">
            <a:avLst/>
          </a:prstGeom>
          <a:noFill/>
        </p:spPr>
      </p:pic>
      <p:pic>
        <p:nvPicPr>
          <p:cNvPr id="7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95800"/>
            <a:ext cx="100013" cy="161925"/>
          </a:xfrm>
          <a:prstGeom prst="rect">
            <a:avLst/>
          </a:prstGeom>
          <a:noFill/>
        </p:spPr>
      </p:pic>
      <p:pic>
        <p:nvPicPr>
          <p:cNvPr id="7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19600"/>
            <a:ext cx="100013" cy="161925"/>
          </a:xfrm>
          <a:prstGeom prst="rect">
            <a:avLst/>
          </a:prstGeom>
          <a:noFill/>
        </p:spPr>
      </p:pic>
      <p:pic>
        <p:nvPicPr>
          <p:cNvPr id="7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038600"/>
            <a:ext cx="100013" cy="161925"/>
          </a:xfrm>
          <a:prstGeom prst="rect">
            <a:avLst/>
          </a:prstGeom>
          <a:noFill/>
        </p:spPr>
      </p:pic>
      <p:pic>
        <p:nvPicPr>
          <p:cNvPr id="7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62400"/>
            <a:ext cx="100013" cy="161925"/>
          </a:xfrm>
          <a:prstGeom prst="rect">
            <a:avLst/>
          </a:prstGeom>
          <a:noFill/>
        </p:spPr>
      </p:pic>
      <p:pic>
        <p:nvPicPr>
          <p:cNvPr id="7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648200"/>
            <a:ext cx="100013" cy="161925"/>
          </a:xfrm>
          <a:prstGeom prst="rect">
            <a:avLst/>
          </a:prstGeom>
          <a:noFill/>
        </p:spPr>
      </p:pic>
      <p:pic>
        <p:nvPicPr>
          <p:cNvPr id="7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100013" cy="161925"/>
          </a:xfrm>
          <a:prstGeom prst="rect">
            <a:avLst/>
          </a:prstGeom>
          <a:noFill/>
        </p:spPr>
      </p:pic>
      <p:pic>
        <p:nvPicPr>
          <p:cNvPr id="7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95800"/>
            <a:ext cx="100013" cy="161925"/>
          </a:xfrm>
          <a:prstGeom prst="rect">
            <a:avLst/>
          </a:prstGeom>
          <a:noFill/>
        </p:spPr>
      </p:pic>
      <p:pic>
        <p:nvPicPr>
          <p:cNvPr id="7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343400"/>
            <a:ext cx="100013" cy="161925"/>
          </a:xfrm>
          <a:prstGeom prst="rect">
            <a:avLst/>
          </a:prstGeom>
          <a:noFill/>
        </p:spPr>
      </p:pic>
      <p:pic>
        <p:nvPicPr>
          <p:cNvPr id="8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495800"/>
            <a:ext cx="100013" cy="161925"/>
          </a:xfrm>
          <a:prstGeom prst="rect">
            <a:avLst/>
          </a:prstGeom>
          <a:noFill/>
        </p:spPr>
      </p:pic>
      <p:pic>
        <p:nvPicPr>
          <p:cNvPr id="8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724400"/>
            <a:ext cx="100013" cy="161925"/>
          </a:xfrm>
          <a:prstGeom prst="rect">
            <a:avLst/>
          </a:prstGeom>
          <a:noFill/>
        </p:spPr>
      </p:pic>
      <p:pic>
        <p:nvPicPr>
          <p:cNvPr id="8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29000"/>
            <a:ext cx="100013" cy="161925"/>
          </a:xfrm>
          <a:prstGeom prst="rect">
            <a:avLst/>
          </a:prstGeom>
          <a:noFill/>
        </p:spPr>
      </p:pic>
      <p:pic>
        <p:nvPicPr>
          <p:cNvPr id="8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572000"/>
            <a:ext cx="100013" cy="161925"/>
          </a:xfrm>
          <a:prstGeom prst="rect">
            <a:avLst/>
          </a:prstGeom>
          <a:noFill/>
        </p:spPr>
      </p:pic>
      <p:pic>
        <p:nvPicPr>
          <p:cNvPr id="8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81400"/>
            <a:ext cx="100013" cy="161925"/>
          </a:xfrm>
          <a:prstGeom prst="rect">
            <a:avLst/>
          </a:prstGeom>
          <a:noFill/>
        </p:spPr>
      </p:pic>
      <p:pic>
        <p:nvPicPr>
          <p:cNvPr id="8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5200"/>
            <a:ext cx="100013" cy="161925"/>
          </a:xfrm>
          <a:prstGeom prst="rect">
            <a:avLst/>
          </a:prstGeom>
          <a:noFill/>
        </p:spPr>
      </p:pic>
      <p:pic>
        <p:nvPicPr>
          <p:cNvPr id="8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81400"/>
            <a:ext cx="100013" cy="161925"/>
          </a:xfrm>
          <a:prstGeom prst="rect">
            <a:avLst/>
          </a:prstGeom>
          <a:noFill/>
        </p:spPr>
      </p:pic>
      <p:pic>
        <p:nvPicPr>
          <p:cNvPr id="8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200400"/>
            <a:ext cx="100013" cy="161925"/>
          </a:xfrm>
          <a:prstGeom prst="rect">
            <a:avLst/>
          </a:prstGeom>
          <a:noFill/>
        </p:spPr>
      </p:pic>
      <p:pic>
        <p:nvPicPr>
          <p:cNvPr id="8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00400"/>
            <a:ext cx="100013" cy="161925"/>
          </a:xfrm>
          <a:prstGeom prst="rect">
            <a:avLst/>
          </a:prstGeom>
          <a:noFill/>
        </p:spPr>
      </p:pic>
      <p:pic>
        <p:nvPicPr>
          <p:cNvPr id="8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00400"/>
            <a:ext cx="100013" cy="161925"/>
          </a:xfrm>
          <a:prstGeom prst="rect">
            <a:avLst/>
          </a:prstGeom>
          <a:noFill/>
        </p:spPr>
      </p:pic>
      <p:cxnSp>
        <p:nvCxnSpPr>
          <p:cNvPr id="92" name="Straight Arrow Connector 91"/>
          <p:cNvCxnSpPr>
            <a:stCxn id="90" idx="0"/>
          </p:cNvCxnSpPr>
          <p:nvPr/>
        </p:nvCxnSpPr>
        <p:spPr>
          <a:xfrm flipH="1" flipV="1">
            <a:off x="7010400" y="4038600"/>
            <a:ext cx="533400" cy="11430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457200" y="5181600"/>
            <a:ext cx="2286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East New Jersey area (approx  250 sq. Km)</a:t>
            </a:r>
          </a:p>
        </p:txBody>
      </p:sp>
      <p:cxnSp>
        <p:nvCxnSpPr>
          <p:cNvPr id="94" name="Straight Arrow Connector 93"/>
          <p:cNvCxnSpPr>
            <a:stCxn id="93" idx="0"/>
          </p:cNvCxnSpPr>
          <p:nvPr/>
        </p:nvCxnSpPr>
        <p:spPr>
          <a:xfrm flipH="1" flipV="1">
            <a:off x="1219200" y="3962400"/>
            <a:ext cx="381000" cy="12192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048000"/>
            <a:ext cx="100013" cy="161925"/>
          </a:xfrm>
          <a:prstGeom prst="rect">
            <a:avLst/>
          </a:prstGeom>
          <a:noFill/>
        </p:spPr>
      </p:pic>
      <p:pic>
        <p:nvPicPr>
          <p:cNvPr id="9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667000"/>
            <a:ext cx="100013" cy="161925"/>
          </a:xfrm>
          <a:prstGeom prst="rect">
            <a:avLst/>
          </a:prstGeom>
          <a:noFill/>
        </p:spPr>
      </p:pic>
      <p:pic>
        <p:nvPicPr>
          <p:cNvPr id="9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667000"/>
            <a:ext cx="100013" cy="161925"/>
          </a:xfrm>
          <a:prstGeom prst="rect">
            <a:avLst/>
          </a:prstGeom>
          <a:noFill/>
        </p:spPr>
      </p:pic>
      <p:pic>
        <p:nvPicPr>
          <p:cNvPr id="9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00400"/>
            <a:ext cx="100013" cy="161925"/>
          </a:xfrm>
          <a:prstGeom prst="rect">
            <a:avLst/>
          </a:prstGeom>
          <a:noFill/>
        </p:spPr>
      </p:pic>
      <p:pic>
        <p:nvPicPr>
          <p:cNvPr id="10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819400"/>
            <a:ext cx="100013" cy="161925"/>
          </a:xfrm>
          <a:prstGeom prst="rect">
            <a:avLst/>
          </a:prstGeom>
          <a:noFill/>
        </p:spPr>
      </p:pic>
      <p:pic>
        <p:nvPicPr>
          <p:cNvPr id="10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971800"/>
            <a:ext cx="100013" cy="161925"/>
          </a:xfrm>
          <a:prstGeom prst="rect">
            <a:avLst/>
          </a:prstGeom>
          <a:noFill/>
        </p:spPr>
      </p:pic>
      <p:pic>
        <p:nvPicPr>
          <p:cNvPr id="10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95600"/>
            <a:ext cx="100013" cy="161925"/>
          </a:xfrm>
          <a:prstGeom prst="rect">
            <a:avLst/>
          </a:prstGeom>
          <a:noFill/>
        </p:spPr>
      </p:pic>
      <p:pic>
        <p:nvPicPr>
          <p:cNvPr id="10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971800"/>
            <a:ext cx="100013" cy="161925"/>
          </a:xfrm>
          <a:prstGeom prst="rect">
            <a:avLst/>
          </a:prstGeom>
          <a:noFill/>
        </p:spPr>
      </p:pic>
      <p:pic>
        <p:nvPicPr>
          <p:cNvPr id="10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743200"/>
            <a:ext cx="100013" cy="161925"/>
          </a:xfrm>
          <a:prstGeom prst="rect">
            <a:avLst/>
          </a:prstGeom>
          <a:noFill/>
        </p:spPr>
      </p:pic>
      <p:pic>
        <p:nvPicPr>
          <p:cNvPr id="10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667000"/>
            <a:ext cx="100013" cy="161925"/>
          </a:xfrm>
          <a:prstGeom prst="rect">
            <a:avLst/>
          </a:prstGeom>
          <a:noFill/>
        </p:spPr>
      </p:pic>
      <p:pic>
        <p:nvPicPr>
          <p:cNvPr id="10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124200"/>
            <a:ext cx="100013" cy="161925"/>
          </a:xfrm>
          <a:prstGeom prst="rect">
            <a:avLst/>
          </a:prstGeom>
          <a:noFill/>
        </p:spPr>
      </p:pic>
      <p:pic>
        <p:nvPicPr>
          <p:cNvPr id="10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505200"/>
            <a:ext cx="100013" cy="161925"/>
          </a:xfrm>
          <a:prstGeom prst="rect">
            <a:avLst/>
          </a:prstGeom>
          <a:noFill/>
        </p:spPr>
      </p:pic>
      <p:pic>
        <p:nvPicPr>
          <p:cNvPr id="108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495800"/>
            <a:ext cx="100013" cy="161925"/>
          </a:xfrm>
          <a:prstGeom prst="rect">
            <a:avLst/>
          </a:prstGeom>
          <a:noFill/>
        </p:spPr>
      </p:pic>
      <p:pic>
        <p:nvPicPr>
          <p:cNvPr id="109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733800"/>
            <a:ext cx="100013" cy="161925"/>
          </a:xfrm>
          <a:prstGeom prst="rect">
            <a:avLst/>
          </a:prstGeom>
          <a:noFill/>
        </p:spPr>
      </p:pic>
      <p:pic>
        <p:nvPicPr>
          <p:cNvPr id="110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810000"/>
            <a:ext cx="100013" cy="161925"/>
          </a:xfrm>
          <a:prstGeom prst="rect">
            <a:avLst/>
          </a:prstGeom>
          <a:noFill/>
        </p:spPr>
      </p:pic>
      <p:pic>
        <p:nvPicPr>
          <p:cNvPr id="111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352800"/>
            <a:ext cx="100013" cy="161925"/>
          </a:xfrm>
          <a:prstGeom prst="rect">
            <a:avLst/>
          </a:prstGeom>
          <a:noFill/>
        </p:spPr>
      </p:pic>
      <p:pic>
        <p:nvPicPr>
          <p:cNvPr id="112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733800"/>
            <a:ext cx="100013" cy="161925"/>
          </a:xfrm>
          <a:prstGeom prst="rect">
            <a:avLst/>
          </a:prstGeom>
          <a:noFill/>
        </p:spPr>
      </p:pic>
      <p:pic>
        <p:nvPicPr>
          <p:cNvPr id="113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29000"/>
            <a:ext cx="100013" cy="161925"/>
          </a:xfrm>
          <a:prstGeom prst="rect">
            <a:avLst/>
          </a:prstGeom>
          <a:noFill/>
        </p:spPr>
      </p:pic>
      <p:pic>
        <p:nvPicPr>
          <p:cNvPr id="114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05200"/>
            <a:ext cx="100013" cy="161925"/>
          </a:xfrm>
          <a:prstGeom prst="rect">
            <a:avLst/>
          </a:prstGeom>
          <a:noFill/>
        </p:spPr>
      </p:pic>
      <p:pic>
        <p:nvPicPr>
          <p:cNvPr id="115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95600"/>
            <a:ext cx="100013" cy="161925"/>
          </a:xfrm>
          <a:prstGeom prst="rect">
            <a:avLst/>
          </a:prstGeom>
          <a:noFill/>
        </p:spPr>
      </p:pic>
      <p:pic>
        <p:nvPicPr>
          <p:cNvPr id="116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819400"/>
            <a:ext cx="100013" cy="161925"/>
          </a:xfrm>
          <a:prstGeom prst="rect">
            <a:avLst/>
          </a:prstGeom>
          <a:noFill/>
        </p:spPr>
      </p:pic>
      <p:pic>
        <p:nvPicPr>
          <p:cNvPr id="117" name="Picture 5" descr="C:\Users\ayon\Desktop\conext ppts\PPT\po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100013" cy="161925"/>
          </a:xfrm>
          <a:prstGeom prst="rect">
            <a:avLst/>
          </a:prstGeom>
          <a:noFill/>
        </p:spPr>
      </p:pic>
      <p:sp>
        <p:nvSpPr>
          <p:cNvPr id="90" name="Rounded Rectangle 89"/>
          <p:cNvSpPr/>
          <p:nvPr/>
        </p:nvSpPr>
        <p:spPr>
          <a:xfrm>
            <a:off x="6400800" y="5181600"/>
            <a:ext cx="22860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Suffolk and Nassau counties, Long Island (approx 150 sq. Km)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457200" y="1371600"/>
            <a:ext cx="8229600" cy="914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30 DTV channels, 150K+ data points obtained spread across 5K+ locations.</a:t>
            </a:r>
          </a:p>
        </p:txBody>
      </p:sp>
      <p:sp>
        <p:nvSpPr>
          <p:cNvPr id="120" name="Slide Number Placeholder 1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0" grpId="0" animBg="1"/>
      <p:bldP spid="1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ayon\Desktop\conext ppts\PPT\classif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4572000" cy="2967037"/>
          </a:xfrm>
          <a:prstGeom prst="rect">
            <a:avLst/>
          </a:prstGeom>
          <a:noFill/>
        </p:spPr>
      </p:pic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Performance of the Classifier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With ≈10% training data classifier accuracy is ≈80%</a:t>
            </a:r>
          </a:p>
          <a:p>
            <a:r>
              <a:rPr lang="en-US" dirty="0"/>
              <a:t>The classifier based in a different geographical region performs only incrementally worse than that based in the same region.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09800" y="2590800"/>
            <a:ext cx="381000" cy="4572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50075" y="2487304"/>
            <a:ext cx="304800" cy="381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572000" y="1447800"/>
            <a:ext cx="2590800" cy="20574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610436" y="1433015"/>
          <a:ext cx="5513700" cy="4353636"/>
        </p:xfrm>
        <a:graphic>
          <a:graphicData uri="http://schemas.openxmlformats.org/drawingml/2006/table">
            <a:tbl>
              <a:tblPr/>
              <a:tblGrid>
                <a:gridCol w="551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13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53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3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3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3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3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Effort vs. Accuracy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00200" y="1371600"/>
            <a:ext cx="0" cy="441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00200" y="5791200"/>
            <a:ext cx="55626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019800"/>
            <a:ext cx="2512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Measurement Effort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5486400"/>
            <a:ext cx="737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44780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4953000"/>
            <a:ext cx="227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Model Based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2895600"/>
            <a:ext cx="232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Dense Measurement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0200" y="579120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Low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8400" y="5791200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High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73337" y="3378332"/>
            <a:ext cx="2437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Prediction Accuracy</a:t>
            </a:r>
          </a:p>
        </p:txBody>
      </p:sp>
      <p:sp>
        <p:nvSpPr>
          <p:cNvPr id="37" name="Oval 36"/>
          <p:cNvSpPr/>
          <p:nvPr/>
        </p:nvSpPr>
        <p:spPr>
          <a:xfrm>
            <a:off x="6858000" y="1524000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3200" y="2209800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676400" y="4495800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334000" y="2209800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162800" y="144780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Exhaustive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Measurement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47800" y="4419600"/>
            <a:ext cx="227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FCC F-Curve</a:t>
            </a:r>
          </a:p>
        </p:txBody>
      </p:sp>
      <p:sp>
        <p:nvSpPr>
          <p:cNvPr id="50" name="Oval 49"/>
          <p:cNvSpPr/>
          <p:nvPr/>
        </p:nvSpPr>
        <p:spPr>
          <a:xfrm>
            <a:off x="1676400" y="4114800"/>
            <a:ext cx="152400" cy="1524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447800" y="4038600"/>
            <a:ext cx="227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Longley-Rice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9800" y="2438400"/>
            <a:ext cx="142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Mobicom’14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00600" y="24384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HotNets’13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71600" y="3581400"/>
            <a:ext cx="2667000" cy="19050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48200" y="1828800"/>
            <a:ext cx="2819400" cy="182880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4572000" y="1371600"/>
            <a:ext cx="0" cy="4343400"/>
          </a:xfrm>
          <a:prstGeom prst="line">
            <a:avLst/>
          </a:prstGeom>
          <a:ln w="508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676400" y="3505200"/>
            <a:ext cx="5486400" cy="0"/>
          </a:xfrm>
          <a:prstGeom prst="line">
            <a:avLst/>
          </a:prstGeom>
          <a:ln w="50800">
            <a:solidFill>
              <a:schemeClr val="bg2">
                <a:lumMod val="50000"/>
                <a:alpha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0" y="2286000"/>
            <a:ext cx="301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Opportunistic Measurement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09800" y="266700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(This work)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00200" y="1447800"/>
            <a:ext cx="2971800" cy="2057400"/>
          </a:xfrm>
          <a:prstGeom prst="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00200" y="3505200"/>
            <a:ext cx="2971800" cy="2286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6" grpId="0"/>
      <p:bldP spid="18" grpId="0"/>
      <p:bldP spid="37" grpId="0" animBg="1"/>
      <p:bldP spid="38" grpId="0" animBg="1"/>
      <p:bldP spid="42" grpId="0" animBg="1"/>
      <p:bldP spid="43" grpId="0" animBg="1"/>
      <p:bldP spid="48" grpId="0"/>
      <p:bldP spid="49" grpId="0"/>
      <p:bldP spid="50" grpId="0" animBg="1"/>
      <p:bldP spid="51" grpId="0"/>
      <p:bldP spid="52" grpId="0"/>
      <p:bldP spid="53" grpId="0"/>
      <p:bldP spid="28" grpId="0" animBg="1"/>
      <p:bldP spid="29" grpId="0" animBg="1"/>
      <p:bldP spid="32" grpId="0"/>
      <p:bldP spid="46" grpId="0"/>
      <p:bldP spid="33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Performance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3793" name="Picture 1" descr="C:\Users\ayon\Desktop\conext ppts\PPT\effort_acc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6858000" cy="4769243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3429000" y="2209800"/>
            <a:ext cx="3048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19600" y="2209800"/>
            <a:ext cx="3048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477000" y="2133600"/>
            <a:ext cx="3048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200400" y="3962400"/>
            <a:ext cx="1981200" cy="838200"/>
          </a:xfrm>
          <a:prstGeom prst="wedgeRoundRectCallout">
            <a:avLst>
              <a:gd name="adj1" fmla="val -31797"/>
              <a:gd name="adj2" fmla="val -167080"/>
              <a:gd name="adj3" fmla="val 16667"/>
            </a:avLst>
          </a:prstGeom>
          <a:solidFill>
            <a:schemeClr val="bg2">
              <a:alpha val="84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Measure Random points + TVWS in rest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410200" y="3200400"/>
            <a:ext cx="1981200" cy="838200"/>
          </a:xfrm>
          <a:prstGeom prst="wedgeRoundRectCallout">
            <a:avLst>
              <a:gd name="adj1" fmla="val -44197"/>
              <a:gd name="adj2" fmla="val -114975"/>
              <a:gd name="adj3" fmla="val 16667"/>
            </a:avLst>
          </a:prstGeom>
          <a:solidFill>
            <a:schemeClr val="bg2">
              <a:alpha val="84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Measure Random points + interpolate in rest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0" y="1219200"/>
            <a:ext cx="5410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The Big Picture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39940" name="Picture 4" descr="C:\Users\ayon\Desktop\conext ppts\PPT\bigp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8001000" cy="46482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124200" y="4648200"/>
            <a:ext cx="2286000" cy="533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DB grossly erroneous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7400" y="4648200"/>
            <a:ext cx="2286000" cy="533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DB grossly ok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48200" y="2514600"/>
            <a:ext cx="2286000" cy="5334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More patchy</a:t>
            </a:r>
          </a:p>
        </p:txBody>
      </p:sp>
      <p:cxnSp>
        <p:nvCxnSpPr>
          <p:cNvPr id="16" name="Straight Arrow Connector 15"/>
          <p:cNvCxnSpPr>
            <a:stCxn id="12" idx="1"/>
          </p:cNvCxnSpPr>
          <p:nvPr/>
        </p:nvCxnSpPr>
        <p:spPr>
          <a:xfrm flipH="1" flipV="1">
            <a:off x="2286000" y="4343400"/>
            <a:ext cx="838200" cy="57150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0"/>
          </p:cNvCxnSpPr>
          <p:nvPr/>
        </p:nvCxnSpPr>
        <p:spPr>
          <a:xfrm flipH="1" flipV="1">
            <a:off x="5105400" y="3810000"/>
            <a:ext cx="1905000" cy="83820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1"/>
          </p:cNvCxnSpPr>
          <p:nvPr/>
        </p:nvCxnSpPr>
        <p:spPr>
          <a:xfrm flipH="1">
            <a:off x="3124200" y="2781300"/>
            <a:ext cx="1524000" cy="3810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Summary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TVWS databases produce erroneous estimates leading to significant loss of usable WS spectrum.</a:t>
            </a:r>
          </a:p>
          <a:p>
            <a:r>
              <a:rPr lang="en-US" dirty="0"/>
              <a:t>Direct spectrum measurements can remedy this problem but requires significant effort.</a:t>
            </a:r>
          </a:p>
          <a:p>
            <a:r>
              <a:rPr lang="en-US" dirty="0"/>
              <a:t>We developed a classifier approach that reduces this effort by using measurements only in regions where the databases are likely to be inaccurate. </a:t>
            </a:r>
          </a:p>
          <a:p>
            <a:r>
              <a:rPr lang="en-US" dirty="0"/>
              <a:t>Overall, significant improvement in accuracy with only modest measurement effort.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EOF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yon\Desktop\conext ppts\PPT\spectrumt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6019800" cy="3917950"/>
          </a:xfrm>
          <a:prstGeom prst="rect">
            <a:avLst/>
          </a:prstGeom>
          <a:noFill/>
        </p:spPr>
      </p:pic>
      <p:pic>
        <p:nvPicPr>
          <p:cNvPr id="7170" name="Picture 2" descr="C:\Users\ayon\Desktop\conext ppts\PPT\spectrumt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6019800" cy="3886200"/>
          </a:xfrm>
          <a:prstGeom prst="rect">
            <a:avLst/>
          </a:prstGeom>
          <a:noFill/>
        </p:spPr>
      </p:pic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TV White Space Primer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800" y="2209800"/>
            <a:ext cx="228600" cy="3124200"/>
          </a:xfrm>
          <a:prstGeom prst="rect">
            <a:avLst/>
          </a:prstGeom>
          <a:solidFill>
            <a:schemeClr val="bg2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2209800"/>
            <a:ext cx="152400" cy="3124200"/>
          </a:xfrm>
          <a:prstGeom prst="rect">
            <a:avLst/>
          </a:prstGeom>
          <a:solidFill>
            <a:schemeClr val="bg2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2209800"/>
            <a:ext cx="304800" cy="3124200"/>
          </a:xfrm>
          <a:prstGeom prst="rect">
            <a:avLst/>
          </a:prstGeom>
          <a:solidFill>
            <a:schemeClr val="bg2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29400" y="2209800"/>
            <a:ext cx="228600" cy="3124200"/>
          </a:xfrm>
          <a:prstGeom prst="rect">
            <a:avLst/>
          </a:prstGeom>
          <a:solidFill>
            <a:schemeClr val="bg2">
              <a:lumMod val="75000"/>
              <a:alpha val="22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0" y="4419600"/>
            <a:ext cx="4648200" cy="0"/>
          </a:xfrm>
          <a:prstGeom prst="line">
            <a:avLst/>
          </a:prstGeom>
          <a:ln cmpd="sng">
            <a:prstDash val="sysDash"/>
          </a:ln>
          <a:effectLst>
            <a:outerShdw dist="23000" sx="1000" sy="1000" rotWithShape="0">
              <a:srgbClr val="000000"/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7391400" y="4114800"/>
            <a:ext cx="1524000" cy="685800"/>
          </a:xfrm>
          <a:prstGeom prst="wedgeRoundRectCallout">
            <a:avLst>
              <a:gd name="adj1" fmla="val -73664"/>
              <a:gd name="adj2" fmla="val -2976"/>
              <a:gd name="adj3" fmla="val 16667"/>
            </a:avLst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RSS Threshold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05000" y="5791200"/>
            <a:ext cx="537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Snapshot of the TV Spectrum in Stony Brook, New York.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648200" y="1600200"/>
            <a:ext cx="1600200" cy="457200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White Space</a:t>
            </a:r>
          </a:p>
        </p:txBody>
      </p:sp>
      <p:cxnSp>
        <p:nvCxnSpPr>
          <p:cNvPr id="31" name="Straight Arrow Connector 30"/>
          <p:cNvCxnSpPr>
            <a:stCxn id="29" idx="2"/>
          </p:cNvCxnSpPr>
          <p:nvPr/>
        </p:nvCxnSpPr>
        <p:spPr>
          <a:xfrm flipH="1">
            <a:off x="2667000" y="2057400"/>
            <a:ext cx="27813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</p:cNvCxnSpPr>
          <p:nvPr/>
        </p:nvCxnSpPr>
        <p:spPr>
          <a:xfrm flipH="1">
            <a:off x="3505200" y="2057400"/>
            <a:ext cx="19431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9" idx="2"/>
          </p:cNvCxnSpPr>
          <p:nvPr/>
        </p:nvCxnSpPr>
        <p:spPr>
          <a:xfrm flipH="1">
            <a:off x="4343400" y="2057400"/>
            <a:ext cx="11049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10200" y="2057400"/>
            <a:ext cx="13716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5800" y="5715000"/>
            <a:ext cx="8001000" cy="8382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2">
                <a:lumMod val="50000"/>
                <a:alpha val="6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FCC opened up this spectrum band for unlicensed use in 2008.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4191000" y="4953000"/>
            <a:ext cx="304800" cy="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91000" y="4876800"/>
            <a:ext cx="0" cy="1524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495800" y="4876800"/>
            <a:ext cx="0" cy="152400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429000" y="4953000"/>
            <a:ext cx="1905000" cy="4572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6MHz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6" grpId="0" animBg="1"/>
      <p:bldP spid="29" grpId="0" animBg="1"/>
      <p:bldP spid="20" grpId="0" animBg="1"/>
      <p:bldP spid="34" grpId="0" animBg="1"/>
      <p:bldP spid="3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yon\Desktop\conext ppts\PPT\spectrum_number of channels.png"/>
          <p:cNvPicPr>
            <a:picLocks noChangeAspect="1" noChangeArrowheads="1"/>
          </p:cNvPicPr>
          <p:nvPr/>
        </p:nvPicPr>
        <p:blipFill>
          <a:blip r:embed="rId2" cstate="print"/>
          <a:srcRect l="3125" t="14516" r="3125" b="6452"/>
          <a:stretch>
            <a:fillRect/>
          </a:stretch>
        </p:blipFill>
        <p:spPr bwMode="auto">
          <a:xfrm>
            <a:off x="1600200" y="1219200"/>
            <a:ext cx="6858000" cy="4267200"/>
          </a:xfrm>
          <a:prstGeom prst="rect">
            <a:avLst/>
          </a:prstGeom>
          <a:noFill/>
        </p:spPr>
      </p:pic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Demand vs. Availability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066800" y="4267200"/>
            <a:ext cx="1524000" cy="228600"/>
          </a:xfrm>
          <a:prstGeom prst="wedgeRoundRectCallout">
            <a:avLst>
              <a:gd name="adj1" fmla="val 34670"/>
              <a:gd name="adj2" fmla="val -22797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Los Angeles (0)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3400" y="3429000"/>
            <a:ext cx="1600200" cy="228600"/>
          </a:xfrm>
          <a:prstGeom prst="wedgeRoundRectCallout">
            <a:avLst>
              <a:gd name="adj1" fmla="val 40447"/>
              <a:gd name="adj2" fmla="val -120929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San Francisco(3)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33400" y="2133600"/>
            <a:ext cx="1066800" cy="228600"/>
          </a:xfrm>
          <a:prstGeom prst="wedgeRoundRectCallout">
            <a:avLst>
              <a:gd name="adj1" fmla="val 78813"/>
              <a:gd name="adj2" fmla="val -142945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Seattle(4)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657600" y="1905000"/>
            <a:ext cx="1143000" cy="228600"/>
          </a:xfrm>
          <a:prstGeom prst="wedgeRoundRectCallout">
            <a:avLst>
              <a:gd name="adj1" fmla="val 83843"/>
              <a:gd name="adj2" fmla="val 240950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Chicago (3)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638800" y="2286000"/>
            <a:ext cx="1676400" cy="228600"/>
          </a:xfrm>
          <a:prstGeom prst="wedgeRoundRectCallout">
            <a:avLst>
              <a:gd name="adj1" fmla="val 3692"/>
              <a:gd name="adj2" fmla="val 188747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New York  City (1)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53000" y="4419600"/>
            <a:ext cx="1524000" cy="304800"/>
          </a:xfrm>
          <a:prstGeom prst="wedgeRoundRectCallout">
            <a:avLst>
              <a:gd name="adj1" fmla="val -10357"/>
              <a:gd name="adj2" fmla="val -280709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Atlanta (5)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3657600"/>
            <a:ext cx="1219200" cy="228600"/>
          </a:xfrm>
          <a:prstGeom prst="wedgeRoundRectCallout">
            <a:avLst>
              <a:gd name="adj1" fmla="val 26240"/>
              <a:gd name="adj2" fmla="val 304588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Houston (3)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657600" y="2743200"/>
            <a:ext cx="1524000" cy="228600"/>
          </a:xfrm>
          <a:prstGeom prst="wedgeRoundRectCallout">
            <a:avLst>
              <a:gd name="adj1" fmla="val 93934"/>
              <a:gd name="adj2" fmla="val -16694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Philadelphia (2)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6172200"/>
            <a:ext cx="4934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Map from “How much white space is there?” (</a:t>
            </a:r>
            <a:r>
              <a:rPr lang="en-US" sz="1400" dirty="0" err="1"/>
              <a:t>Anant</a:t>
            </a:r>
            <a:r>
              <a:rPr lang="en-US" sz="1400" dirty="0"/>
              <a:t> </a:t>
            </a:r>
            <a:r>
              <a:rPr lang="en-US" sz="1400" dirty="0" err="1"/>
              <a:t>Sahai</a:t>
            </a:r>
            <a:r>
              <a:rPr lang="en-US" sz="1400" dirty="0"/>
              <a:t> et. al.)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7200" y="4800600"/>
            <a:ext cx="8153400" cy="1295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Big population hubs are scarce in white space availability where spectrum demands are the highest.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6172200"/>
            <a:ext cx="2991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Availability data from Spectrum Bridge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TVWS Availability as a Service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4098" name="Picture 2" descr="C:\Users\ayon\Desktop\conext ppts\PPT\cloud-queries.png"/>
          <p:cNvPicPr>
            <a:picLocks noChangeAspect="1" noChangeArrowheads="1"/>
          </p:cNvPicPr>
          <p:nvPr/>
        </p:nvPicPr>
        <p:blipFill>
          <a:blip r:embed="rId3" cstate="print"/>
          <a:srcRect r="73499" b="66342"/>
          <a:stretch>
            <a:fillRect/>
          </a:stretch>
        </p:blipFill>
        <p:spPr bwMode="auto">
          <a:xfrm>
            <a:off x="6705600" y="2971800"/>
            <a:ext cx="990600" cy="1174750"/>
          </a:xfrm>
          <a:prstGeom prst="rect">
            <a:avLst/>
          </a:prstGeom>
          <a:noFill/>
        </p:spPr>
      </p:pic>
      <p:pic>
        <p:nvPicPr>
          <p:cNvPr id="4100" name="Picture 4" descr="C:\Users\ayon\Desktop\conext ppts\PPT\SBI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943600"/>
            <a:ext cx="1676400" cy="325967"/>
          </a:xfrm>
          <a:prstGeom prst="rect">
            <a:avLst/>
          </a:prstGeom>
          <a:noFill/>
        </p:spPr>
      </p:pic>
      <p:pic>
        <p:nvPicPr>
          <p:cNvPr id="4101" name="Picture 5" descr="C:\Users\ayon\Desktop\conext ppts\PPT\keybrid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943600"/>
            <a:ext cx="1752600" cy="324556"/>
          </a:xfrm>
          <a:prstGeom prst="rect">
            <a:avLst/>
          </a:prstGeom>
          <a:noFill/>
        </p:spPr>
      </p:pic>
      <p:pic>
        <p:nvPicPr>
          <p:cNvPr id="4102" name="Picture 6" descr="C:\Users\ayon\Desktop\conext ppts\PPT\iconectiv-logo-wsd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867400"/>
            <a:ext cx="1419225" cy="525031"/>
          </a:xfrm>
          <a:prstGeom prst="rect">
            <a:avLst/>
          </a:prstGeom>
          <a:noFill/>
        </p:spPr>
      </p:pic>
      <p:pic>
        <p:nvPicPr>
          <p:cNvPr id="4103" name="Picture 7" descr="C:\Users\ayon\Desktop\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2819400"/>
            <a:ext cx="762000" cy="1219200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7696200" y="3124200"/>
            <a:ext cx="1249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TVWS </a:t>
            </a: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Database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447800" y="1905000"/>
            <a:ext cx="2133600" cy="6858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Location</a:t>
            </a:r>
            <a:r>
              <a:rPr lang="en-US" sz="2400" dirty="0">
                <a:sym typeface="Wingdings" pitchFamily="2" charset="2"/>
              </a:rPr>
              <a:t>: </a:t>
            </a:r>
            <a:r>
              <a:rPr lang="en-US" sz="2400" dirty="0"/>
              <a:t>(X,Y)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4724400" y="4114800"/>
            <a:ext cx="4191000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Estimated WS channels: [23, 34, 41]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895600" y="2971800"/>
            <a:ext cx="3810000" cy="0"/>
          </a:xfrm>
          <a:prstGeom prst="straightConnector1">
            <a:avLst/>
          </a:prstGeom>
          <a:ln>
            <a:tailEnd type="arrow"/>
          </a:ln>
          <a:effectLst>
            <a:outerShdw dist="23000" sx="1000" sy="1000" rotWithShape="0">
              <a:srgbClr val="0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819400" y="3810000"/>
            <a:ext cx="3810000" cy="0"/>
          </a:xfrm>
          <a:prstGeom prst="straightConnector1">
            <a:avLst/>
          </a:prstGeom>
          <a:ln>
            <a:tailEnd type="arrow"/>
          </a:ln>
          <a:effectLst>
            <a:outerShdw dist="23000" sx="1000" sy="1000" rotWithShape="0">
              <a:srgbClr val="0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5" name="Picture 9" descr="C:\Users\ayon\Desktop\conext ppts\PPT\Google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5867400"/>
            <a:ext cx="1295400" cy="456127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381000" y="2971800"/>
            <a:ext cx="1377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Secondary</a:t>
            </a:r>
          </a:p>
          <a:p>
            <a:pPr algn="r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15078" y="5257800"/>
            <a:ext cx="741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Some official TVWS database vendors in the United States:</a:t>
            </a:r>
          </a:p>
        </p:txBody>
      </p:sp>
      <p:pic>
        <p:nvPicPr>
          <p:cNvPr id="6145" name="Picture 1" descr="C:\Users\ayon\Desktop\conext ppts\PPT\hourglass_ani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3276600"/>
            <a:ext cx="457200" cy="457200"/>
          </a:xfrm>
          <a:prstGeom prst="rect">
            <a:avLst/>
          </a:prstGeom>
          <a:noFill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0555 L 0.48333 -0.00555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138E-6 L -0.4875 1.71138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1" animBg="1"/>
      <p:bldP spid="75" grpId="2" animBg="1"/>
      <p:bldP spid="75" grpId="3" animBg="1"/>
      <p:bldP spid="78" grpId="2" animBg="1"/>
      <p:bldP spid="7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156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00" dirty="0">
                <a:solidFill>
                  <a:schemeClr val="accent2">
                    <a:lumMod val="75000"/>
                  </a:schemeClr>
                </a:solidFill>
                <a:cs typeface="Courier New" pitchFamily="49" charset="0"/>
              </a:rPr>
              <a:t>Current Databases are Erroneous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4098" name="Picture 2" descr="C:\Users\ayon\Desktop\conext ppts\PPT\cloud-queries.png"/>
          <p:cNvPicPr>
            <a:picLocks noChangeAspect="1" noChangeArrowheads="1"/>
          </p:cNvPicPr>
          <p:nvPr/>
        </p:nvPicPr>
        <p:blipFill>
          <a:blip r:embed="rId3" cstate="print"/>
          <a:srcRect r="73499" b="66342"/>
          <a:stretch>
            <a:fillRect/>
          </a:stretch>
        </p:blipFill>
        <p:spPr bwMode="auto">
          <a:xfrm>
            <a:off x="6705600" y="2971800"/>
            <a:ext cx="990600" cy="1174750"/>
          </a:xfrm>
          <a:prstGeom prst="rect">
            <a:avLst/>
          </a:prstGeom>
          <a:noFill/>
        </p:spPr>
      </p:pic>
      <p:pic>
        <p:nvPicPr>
          <p:cNvPr id="4103" name="Picture 7" descr="C:\Users\ayon\Desktop\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819400"/>
            <a:ext cx="762000" cy="1219200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7696200" y="3124200"/>
            <a:ext cx="1249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TVWS </a:t>
            </a:r>
          </a:p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Database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867400" y="1905000"/>
            <a:ext cx="2133600" cy="6858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Location</a:t>
            </a:r>
            <a:r>
              <a:rPr lang="en-US" sz="2400" dirty="0">
                <a:sym typeface="Wingdings" pitchFamily="2" charset="2"/>
              </a:rPr>
              <a:t>: </a:t>
            </a:r>
            <a:r>
              <a:rPr lang="en-US" sz="2400" dirty="0"/>
              <a:t>(X,Y)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04800" y="4114800"/>
            <a:ext cx="4191000" cy="6096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Estimated WS channels: [23, 34, 41]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2895600" y="2971800"/>
            <a:ext cx="3810000" cy="0"/>
          </a:xfrm>
          <a:prstGeom prst="straightConnector1">
            <a:avLst/>
          </a:prstGeom>
          <a:ln>
            <a:tailEnd type="arrow"/>
          </a:ln>
          <a:effectLst>
            <a:outerShdw dist="23000" sx="1000" sy="1000" rotWithShape="0">
              <a:srgbClr val="0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819400" y="3810000"/>
            <a:ext cx="3810000" cy="0"/>
          </a:xfrm>
          <a:prstGeom prst="straightConnector1">
            <a:avLst/>
          </a:prstGeom>
          <a:ln>
            <a:tailEnd type="arrow"/>
          </a:ln>
          <a:effectLst>
            <a:outerShdw dist="23000" sx="1000" sy="1000" rotWithShape="0">
              <a:srgbClr val="000000"/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81000" y="2971800"/>
            <a:ext cx="1377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Secondary</a:t>
            </a:r>
          </a:p>
          <a:p>
            <a:pPr algn="r"/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User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800" y="4876800"/>
            <a:ext cx="4800600" cy="68580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Ground Truth WS channels: [34, 41, 29, 43]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4800" y="4876800"/>
            <a:ext cx="762000" cy="685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048000" y="4114800"/>
            <a:ext cx="381000" cy="609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4724400" y="6019800"/>
            <a:ext cx="2362200" cy="533400"/>
          </a:xfrm>
          <a:prstGeom prst="wedgeRoundRectCallout">
            <a:avLst>
              <a:gd name="adj1" fmla="val -48808"/>
              <a:gd name="adj2" fmla="val -156838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False Negatives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1905000" y="6019800"/>
            <a:ext cx="2057400" cy="533400"/>
          </a:xfrm>
          <a:prstGeom prst="wedgeRoundRectCallout">
            <a:avLst>
              <a:gd name="adj1" fmla="val 14045"/>
              <a:gd name="adj2" fmla="val -27053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False Positives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6324600" y="4267200"/>
            <a:ext cx="2362200" cy="1295400"/>
          </a:xfrm>
          <a:prstGeom prst="wedgeRoundRectCallout">
            <a:avLst>
              <a:gd name="adj1" fmla="val -101962"/>
              <a:gd name="adj2" fmla="val 20843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Revealed by spectrum sensing at (X,Y)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5" grpId="1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≈75% of Available WS is Lost!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C:\Users\ayon\Desktop\conext ppts\PPT\errors.png"/>
          <p:cNvPicPr>
            <a:picLocks noChangeAspect="1" noChangeArrowheads="1"/>
          </p:cNvPicPr>
          <p:nvPr/>
        </p:nvPicPr>
        <p:blipFill>
          <a:blip r:embed="rId4" cstate="print"/>
          <a:srcRect l="500"/>
          <a:stretch>
            <a:fillRect/>
          </a:stretch>
        </p:blipFill>
        <p:spPr bwMode="auto">
          <a:xfrm>
            <a:off x="1143000" y="1371600"/>
            <a:ext cx="70866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rrain_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0"/>
            <a:ext cx="8126408" cy="4572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90600" y="3200400"/>
            <a:ext cx="6705600" cy="1981200"/>
          </a:xfrm>
          <a:prstGeom prst="ellipse">
            <a:avLst/>
          </a:prstGeom>
          <a:solidFill>
            <a:schemeClr val="accent2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600200" y="3657600"/>
            <a:ext cx="5334000" cy="1143000"/>
          </a:xfrm>
          <a:prstGeom prst="cloud">
            <a:avLst/>
          </a:prstGeom>
          <a:solidFill>
            <a:schemeClr val="bg1">
              <a:alpha val="41000"/>
            </a:schemeClr>
          </a:solidFill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Cause: Poor propagation models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6" name="Picture 5" descr="tv_tower.jpe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444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676400"/>
            <a:ext cx="2819400" cy="2971800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371600" y="1676400"/>
            <a:ext cx="2590800" cy="685800"/>
          </a:xfrm>
          <a:prstGeom prst="wedgeRoundRectCallout">
            <a:avLst>
              <a:gd name="adj1" fmla="val 14973"/>
              <a:gd name="adj2" fmla="val 257668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Real</a:t>
            </a:r>
            <a:r>
              <a:rPr lang="en-US" dirty="0">
                <a:solidFill>
                  <a:schemeClr val="tx1"/>
                </a:solidFill>
              </a:rPr>
              <a:t> Protection Contour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(or service area)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09600" y="5334000"/>
            <a:ext cx="3352800" cy="685800"/>
          </a:xfrm>
          <a:prstGeom prst="wedgeRoundRectCallout">
            <a:avLst>
              <a:gd name="adj1" fmla="val -13369"/>
              <a:gd name="adj2" fmla="val -119142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Estimated</a:t>
            </a:r>
            <a:r>
              <a:rPr lang="en-US" dirty="0">
                <a:solidFill>
                  <a:schemeClr val="tx1"/>
                </a:solidFill>
              </a:rPr>
              <a:t> Protection Contour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(by TVWS Databases)</a:t>
            </a:r>
          </a:p>
        </p:txBody>
      </p:sp>
      <p:pic>
        <p:nvPicPr>
          <p:cNvPr id="12" name="Picture 11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410200"/>
            <a:ext cx="198969" cy="317457"/>
          </a:xfrm>
          <a:prstGeom prst="rect">
            <a:avLst/>
          </a:prstGeom>
        </p:spPr>
      </p:pic>
      <p:pic>
        <p:nvPicPr>
          <p:cNvPr id="13" name="Picture 12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4114800"/>
            <a:ext cx="198969" cy="317457"/>
          </a:xfrm>
          <a:prstGeom prst="rect">
            <a:avLst/>
          </a:prstGeom>
        </p:spPr>
      </p:pic>
      <p:pic>
        <p:nvPicPr>
          <p:cNvPr id="15" name="Picture 14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3276600"/>
            <a:ext cx="198969" cy="317457"/>
          </a:xfrm>
          <a:prstGeom prst="rect">
            <a:avLst/>
          </a:prstGeom>
        </p:spPr>
      </p:pic>
      <p:pic>
        <p:nvPicPr>
          <p:cNvPr id="16" name="Picture 15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276600"/>
            <a:ext cx="198969" cy="317457"/>
          </a:xfrm>
          <a:prstGeom prst="rect">
            <a:avLst/>
          </a:prstGeom>
        </p:spPr>
      </p:pic>
      <p:pic>
        <p:nvPicPr>
          <p:cNvPr id="17" name="Picture 16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800600"/>
            <a:ext cx="198969" cy="317457"/>
          </a:xfrm>
          <a:prstGeom prst="rect">
            <a:avLst/>
          </a:prstGeom>
        </p:spPr>
      </p:pic>
      <p:pic>
        <p:nvPicPr>
          <p:cNvPr id="19" name="Picture 18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4114800"/>
            <a:ext cx="198969" cy="317457"/>
          </a:xfrm>
          <a:prstGeom prst="rect">
            <a:avLst/>
          </a:prstGeom>
        </p:spPr>
      </p:pic>
      <p:pic>
        <p:nvPicPr>
          <p:cNvPr id="20" name="Picture 19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953000"/>
            <a:ext cx="198969" cy="317457"/>
          </a:xfrm>
          <a:prstGeom prst="rect">
            <a:avLst/>
          </a:prstGeom>
        </p:spPr>
      </p:pic>
      <p:pic>
        <p:nvPicPr>
          <p:cNvPr id="21" name="Picture 20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200400"/>
            <a:ext cx="198969" cy="317457"/>
          </a:xfrm>
          <a:prstGeom prst="rect">
            <a:avLst/>
          </a:prstGeom>
        </p:spPr>
      </p:pic>
      <p:pic>
        <p:nvPicPr>
          <p:cNvPr id="22" name="Picture 21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0" y="3124200"/>
            <a:ext cx="198969" cy="317457"/>
          </a:xfrm>
          <a:prstGeom prst="rect">
            <a:avLst/>
          </a:prstGeom>
        </p:spPr>
      </p:pic>
      <p:pic>
        <p:nvPicPr>
          <p:cNvPr id="24" name="Picture 23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5029200"/>
            <a:ext cx="198969" cy="317457"/>
          </a:xfrm>
          <a:prstGeom prst="rect">
            <a:avLst/>
          </a:prstGeom>
        </p:spPr>
      </p:pic>
      <p:pic>
        <p:nvPicPr>
          <p:cNvPr id="25" name="Picture 24" descr="green_marker.jpe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676400"/>
            <a:ext cx="198969" cy="3174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58000" y="1676400"/>
            <a:ext cx="164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User</a:t>
            </a:r>
          </a:p>
        </p:txBody>
      </p:sp>
      <p:pic>
        <p:nvPicPr>
          <p:cNvPr id="4097" name="Picture 1" descr="C:\Users\ayon\Desktop\conext ppts\PPT\r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4724400"/>
            <a:ext cx="381000" cy="381000"/>
          </a:xfrm>
          <a:prstGeom prst="rect">
            <a:avLst/>
          </a:prstGeom>
          <a:noFill/>
        </p:spPr>
      </p:pic>
      <p:pic>
        <p:nvPicPr>
          <p:cNvPr id="27" name="Picture 1" descr="C:\Users\ayon\Desktop\conext ppts\PPT\r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4038600"/>
            <a:ext cx="381000" cy="381000"/>
          </a:xfrm>
          <a:prstGeom prst="rect">
            <a:avLst/>
          </a:prstGeom>
          <a:noFill/>
        </p:spPr>
      </p:pic>
      <p:pic>
        <p:nvPicPr>
          <p:cNvPr id="28" name="Picture 1" descr="C:\Users\ayon\Desktop\conext ppts\PPT\r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3276600"/>
            <a:ext cx="381000" cy="381000"/>
          </a:xfrm>
          <a:prstGeom prst="rect">
            <a:avLst/>
          </a:prstGeom>
          <a:noFill/>
        </p:spPr>
      </p:pic>
      <p:pic>
        <p:nvPicPr>
          <p:cNvPr id="29" name="Picture 1" descr="C:\Users\ayon\Desktop\conext ppts\PPT\r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3276600"/>
            <a:ext cx="381000" cy="381000"/>
          </a:xfrm>
          <a:prstGeom prst="rect">
            <a:avLst/>
          </a:prstGeom>
          <a:noFill/>
        </p:spPr>
      </p:pic>
      <p:pic>
        <p:nvPicPr>
          <p:cNvPr id="30" name="Picture 1" descr="C:\Users\ayon\Desktop\conext ppts\PPT\r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038600"/>
            <a:ext cx="381000" cy="381000"/>
          </a:xfrm>
          <a:prstGeom prst="rect">
            <a:avLst/>
          </a:prstGeom>
          <a:noFill/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Rounded Rectangular Callout 31"/>
          <p:cNvSpPr/>
          <p:nvPr/>
        </p:nvSpPr>
        <p:spPr>
          <a:xfrm>
            <a:off x="5410200" y="2133600"/>
            <a:ext cx="2971800" cy="685800"/>
          </a:xfrm>
          <a:prstGeom prst="wedgeRoundRectCallout">
            <a:avLst>
              <a:gd name="adj1" fmla="val -31393"/>
              <a:gd name="adj2" fmla="val 153772"/>
              <a:gd name="adj3" fmla="val 16667"/>
            </a:avLst>
          </a:prstGeom>
          <a:solidFill>
            <a:schemeClr val="bg2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Lost white spaces translates to wasted bit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26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rrain_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0"/>
            <a:ext cx="8126408" cy="4572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90600" y="3200400"/>
            <a:ext cx="6705600" cy="1981200"/>
          </a:xfrm>
          <a:prstGeom prst="ellipse">
            <a:avLst/>
          </a:prstGeom>
          <a:solidFill>
            <a:schemeClr val="accent2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600200" y="3657600"/>
            <a:ext cx="5334000" cy="1143000"/>
          </a:xfrm>
          <a:prstGeom prst="cloud">
            <a:avLst/>
          </a:prstGeom>
          <a:solidFill>
            <a:schemeClr val="bg1">
              <a:alpha val="41000"/>
            </a:schemeClr>
          </a:solidFill>
          <a:ln w="317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Fixing Errors – Intuition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31" name="Freeform 30"/>
          <p:cNvSpPr/>
          <p:nvPr/>
        </p:nvSpPr>
        <p:spPr>
          <a:xfrm>
            <a:off x="990600" y="3124200"/>
            <a:ext cx="3003892" cy="1648047"/>
          </a:xfrm>
          <a:custGeom>
            <a:avLst/>
            <a:gdLst>
              <a:gd name="connsiteX0" fmla="*/ 109047 w 3003892"/>
              <a:gd name="connsiteY0" fmla="*/ 850605 h 1648047"/>
              <a:gd name="connsiteX1" fmla="*/ 109047 w 3003892"/>
              <a:gd name="connsiteY1" fmla="*/ 850605 h 1648047"/>
              <a:gd name="connsiteX2" fmla="*/ 172842 w 3003892"/>
              <a:gd name="connsiteY2" fmla="*/ 776177 h 1648047"/>
              <a:gd name="connsiteX3" fmla="*/ 226005 w 3003892"/>
              <a:gd name="connsiteY3" fmla="*/ 712381 h 1648047"/>
              <a:gd name="connsiteX4" fmla="*/ 268535 w 3003892"/>
              <a:gd name="connsiteY4" fmla="*/ 659219 h 1648047"/>
              <a:gd name="connsiteX5" fmla="*/ 289800 w 3003892"/>
              <a:gd name="connsiteY5" fmla="*/ 627321 h 1648047"/>
              <a:gd name="connsiteX6" fmla="*/ 342963 w 3003892"/>
              <a:gd name="connsiteY6" fmla="*/ 584791 h 1648047"/>
              <a:gd name="connsiteX7" fmla="*/ 374861 w 3003892"/>
              <a:gd name="connsiteY7" fmla="*/ 552893 h 1648047"/>
              <a:gd name="connsiteX8" fmla="*/ 428024 w 3003892"/>
              <a:gd name="connsiteY8" fmla="*/ 542261 h 1648047"/>
              <a:gd name="connsiteX9" fmla="*/ 459921 w 3003892"/>
              <a:gd name="connsiteY9" fmla="*/ 510363 h 1648047"/>
              <a:gd name="connsiteX10" fmla="*/ 491819 w 3003892"/>
              <a:gd name="connsiteY10" fmla="*/ 499730 h 1648047"/>
              <a:gd name="connsiteX11" fmla="*/ 555614 w 3003892"/>
              <a:gd name="connsiteY11" fmla="*/ 457200 h 1648047"/>
              <a:gd name="connsiteX12" fmla="*/ 640675 w 3003892"/>
              <a:gd name="connsiteY12" fmla="*/ 404037 h 1648047"/>
              <a:gd name="connsiteX13" fmla="*/ 715103 w 3003892"/>
              <a:gd name="connsiteY13" fmla="*/ 382772 h 1648047"/>
              <a:gd name="connsiteX14" fmla="*/ 800163 w 3003892"/>
              <a:gd name="connsiteY14" fmla="*/ 340242 h 1648047"/>
              <a:gd name="connsiteX15" fmla="*/ 863959 w 3003892"/>
              <a:gd name="connsiteY15" fmla="*/ 318977 h 1648047"/>
              <a:gd name="connsiteX16" fmla="*/ 895856 w 3003892"/>
              <a:gd name="connsiteY16" fmla="*/ 308344 h 1648047"/>
              <a:gd name="connsiteX17" fmla="*/ 927754 w 3003892"/>
              <a:gd name="connsiteY17" fmla="*/ 287079 h 1648047"/>
              <a:gd name="connsiteX18" fmla="*/ 991549 w 3003892"/>
              <a:gd name="connsiteY18" fmla="*/ 265814 h 1648047"/>
              <a:gd name="connsiteX19" fmla="*/ 1023447 w 3003892"/>
              <a:gd name="connsiteY19" fmla="*/ 255181 h 1648047"/>
              <a:gd name="connsiteX20" fmla="*/ 1065977 w 3003892"/>
              <a:gd name="connsiteY20" fmla="*/ 233916 h 1648047"/>
              <a:gd name="connsiteX21" fmla="*/ 1427484 w 3003892"/>
              <a:gd name="connsiteY21" fmla="*/ 223284 h 1648047"/>
              <a:gd name="connsiteX22" fmla="*/ 1523177 w 3003892"/>
              <a:gd name="connsiteY22" fmla="*/ 212651 h 1648047"/>
              <a:gd name="connsiteX23" fmla="*/ 1672033 w 3003892"/>
              <a:gd name="connsiteY23" fmla="*/ 170121 h 1648047"/>
              <a:gd name="connsiteX24" fmla="*/ 1757093 w 3003892"/>
              <a:gd name="connsiteY24" fmla="*/ 148856 h 1648047"/>
              <a:gd name="connsiteX25" fmla="*/ 1884684 w 3003892"/>
              <a:gd name="connsiteY25" fmla="*/ 116958 h 1648047"/>
              <a:gd name="connsiteX26" fmla="*/ 1927214 w 3003892"/>
              <a:gd name="connsiteY26" fmla="*/ 106326 h 1648047"/>
              <a:gd name="connsiteX27" fmla="*/ 1980377 w 3003892"/>
              <a:gd name="connsiteY27" fmla="*/ 74428 h 1648047"/>
              <a:gd name="connsiteX28" fmla="*/ 2065438 w 3003892"/>
              <a:gd name="connsiteY28" fmla="*/ 21265 h 1648047"/>
              <a:gd name="connsiteX29" fmla="*/ 2235559 w 3003892"/>
              <a:gd name="connsiteY29" fmla="*/ 0 h 1648047"/>
              <a:gd name="connsiteX30" fmla="*/ 2405679 w 3003892"/>
              <a:gd name="connsiteY30" fmla="*/ 21265 h 1648047"/>
              <a:gd name="connsiteX31" fmla="*/ 2426945 w 3003892"/>
              <a:gd name="connsiteY31" fmla="*/ 42530 h 1648047"/>
              <a:gd name="connsiteX32" fmla="*/ 2512005 w 3003892"/>
              <a:gd name="connsiteY32" fmla="*/ 85061 h 1648047"/>
              <a:gd name="connsiteX33" fmla="*/ 2586433 w 3003892"/>
              <a:gd name="connsiteY33" fmla="*/ 148856 h 1648047"/>
              <a:gd name="connsiteX34" fmla="*/ 2639596 w 3003892"/>
              <a:gd name="connsiteY34" fmla="*/ 170121 h 1648047"/>
              <a:gd name="connsiteX35" fmla="*/ 2682126 w 3003892"/>
              <a:gd name="connsiteY35" fmla="*/ 191386 h 1648047"/>
              <a:gd name="connsiteX36" fmla="*/ 2756554 w 3003892"/>
              <a:gd name="connsiteY36" fmla="*/ 212651 h 1648047"/>
              <a:gd name="connsiteX37" fmla="*/ 2799084 w 3003892"/>
              <a:gd name="connsiteY37" fmla="*/ 233916 h 1648047"/>
              <a:gd name="connsiteX38" fmla="*/ 2830982 w 3003892"/>
              <a:gd name="connsiteY38" fmla="*/ 244549 h 1648047"/>
              <a:gd name="connsiteX39" fmla="*/ 2873512 w 3003892"/>
              <a:gd name="connsiteY39" fmla="*/ 265814 h 1648047"/>
              <a:gd name="connsiteX40" fmla="*/ 2979838 w 3003892"/>
              <a:gd name="connsiteY40" fmla="*/ 287079 h 1648047"/>
              <a:gd name="connsiteX41" fmla="*/ 3001103 w 3003892"/>
              <a:gd name="connsiteY41" fmla="*/ 318977 h 1648047"/>
              <a:gd name="connsiteX42" fmla="*/ 2990470 w 3003892"/>
              <a:gd name="connsiteY42" fmla="*/ 435935 h 1648047"/>
              <a:gd name="connsiteX43" fmla="*/ 2947940 w 3003892"/>
              <a:gd name="connsiteY43" fmla="*/ 478465 h 1648047"/>
              <a:gd name="connsiteX44" fmla="*/ 2894777 w 3003892"/>
              <a:gd name="connsiteY44" fmla="*/ 499730 h 1648047"/>
              <a:gd name="connsiteX45" fmla="*/ 2852247 w 3003892"/>
              <a:gd name="connsiteY45" fmla="*/ 520995 h 1648047"/>
              <a:gd name="connsiteX46" fmla="*/ 2777819 w 3003892"/>
              <a:gd name="connsiteY46" fmla="*/ 542261 h 1648047"/>
              <a:gd name="connsiteX47" fmla="*/ 2745921 w 3003892"/>
              <a:gd name="connsiteY47" fmla="*/ 563526 h 1648047"/>
              <a:gd name="connsiteX48" fmla="*/ 2703391 w 3003892"/>
              <a:gd name="connsiteY48" fmla="*/ 584791 h 1648047"/>
              <a:gd name="connsiteX49" fmla="*/ 2682126 w 3003892"/>
              <a:gd name="connsiteY49" fmla="*/ 616688 h 1648047"/>
              <a:gd name="connsiteX50" fmla="*/ 2650228 w 3003892"/>
              <a:gd name="connsiteY50" fmla="*/ 627321 h 1648047"/>
              <a:gd name="connsiteX51" fmla="*/ 2618331 w 3003892"/>
              <a:gd name="connsiteY51" fmla="*/ 648586 h 1648047"/>
              <a:gd name="connsiteX52" fmla="*/ 2586433 w 3003892"/>
              <a:gd name="connsiteY52" fmla="*/ 659219 h 1648047"/>
              <a:gd name="connsiteX53" fmla="*/ 2490740 w 3003892"/>
              <a:gd name="connsiteY53" fmla="*/ 712381 h 1648047"/>
              <a:gd name="connsiteX54" fmla="*/ 2405679 w 3003892"/>
              <a:gd name="connsiteY54" fmla="*/ 733647 h 1648047"/>
              <a:gd name="connsiteX55" fmla="*/ 2320619 w 3003892"/>
              <a:gd name="connsiteY55" fmla="*/ 765544 h 1648047"/>
              <a:gd name="connsiteX56" fmla="*/ 2139866 w 3003892"/>
              <a:gd name="connsiteY56" fmla="*/ 808075 h 1648047"/>
              <a:gd name="connsiteX57" fmla="*/ 2054805 w 3003892"/>
              <a:gd name="connsiteY57" fmla="*/ 829340 h 1648047"/>
              <a:gd name="connsiteX58" fmla="*/ 1969745 w 3003892"/>
              <a:gd name="connsiteY58" fmla="*/ 861237 h 1648047"/>
              <a:gd name="connsiteX59" fmla="*/ 1937847 w 3003892"/>
              <a:gd name="connsiteY59" fmla="*/ 882502 h 1648047"/>
              <a:gd name="connsiteX60" fmla="*/ 1767726 w 3003892"/>
              <a:gd name="connsiteY60" fmla="*/ 893135 h 1648047"/>
              <a:gd name="connsiteX61" fmla="*/ 1672033 w 3003892"/>
              <a:gd name="connsiteY61" fmla="*/ 914400 h 1648047"/>
              <a:gd name="connsiteX62" fmla="*/ 1544442 w 3003892"/>
              <a:gd name="connsiteY62" fmla="*/ 1010093 h 1648047"/>
              <a:gd name="connsiteX63" fmla="*/ 1512545 w 3003892"/>
              <a:gd name="connsiteY63" fmla="*/ 1020726 h 1648047"/>
              <a:gd name="connsiteX64" fmla="*/ 1470014 w 3003892"/>
              <a:gd name="connsiteY64" fmla="*/ 1116419 h 1648047"/>
              <a:gd name="connsiteX65" fmla="*/ 1416852 w 3003892"/>
              <a:gd name="connsiteY65" fmla="*/ 1190847 h 1648047"/>
              <a:gd name="connsiteX66" fmla="*/ 1289261 w 3003892"/>
              <a:gd name="connsiteY66" fmla="*/ 1360968 h 1648047"/>
              <a:gd name="connsiteX67" fmla="*/ 1204200 w 3003892"/>
              <a:gd name="connsiteY67" fmla="*/ 1456661 h 1648047"/>
              <a:gd name="connsiteX68" fmla="*/ 1055345 w 3003892"/>
              <a:gd name="connsiteY68" fmla="*/ 1584251 h 1648047"/>
              <a:gd name="connsiteX69" fmla="*/ 1023447 w 3003892"/>
              <a:gd name="connsiteY69" fmla="*/ 1616149 h 1648047"/>
              <a:gd name="connsiteX70" fmla="*/ 970284 w 3003892"/>
              <a:gd name="connsiteY70" fmla="*/ 1626781 h 1648047"/>
              <a:gd name="connsiteX71" fmla="*/ 832061 w 3003892"/>
              <a:gd name="connsiteY71" fmla="*/ 1648047 h 1648047"/>
              <a:gd name="connsiteX72" fmla="*/ 385493 w 3003892"/>
              <a:gd name="connsiteY72" fmla="*/ 1637414 h 1648047"/>
              <a:gd name="connsiteX73" fmla="*/ 353596 w 3003892"/>
              <a:gd name="connsiteY73" fmla="*/ 1626781 h 1648047"/>
              <a:gd name="connsiteX74" fmla="*/ 279168 w 3003892"/>
              <a:gd name="connsiteY74" fmla="*/ 1573619 h 1648047"/>
              <a:gd name="connsiteX75" fmla="*/ 215372 w 3003892"/>
              <a:gd name="connsiteY75" fmla="*/ 1488558 h 1648047"/>
              <a:gd name="connsiteX76" fmla="*/ 183475 w 3003892"/>
              <a:gd name="connsiteY76" fmla="*/ 1446028 h 1648047"/>
              <a:gd name="connsiteX77" fmla="*/ 140945 w 3003892"/>
              <a:gd name="connsiteY77" fmla="*/ 1382233 h 1648047"/>
              <a:gd name="connsiteX78" fmla="*/ 130312 w 3003892"/>
              <a:gd name="connsiteY78" fmla="*/ 1339702 h 1648047"/>
              <a:gd name="connsiteX79" fmla="*/ 109047 w 3003892"/>
              <a:gd name="connsiteY79" fmla="*/ 1307805 h 1648047"/>
              <a:gd name="connsiteX80" fmla="*/ 98414 w 3003892"/>
              <a:gd name="connsiteY80" fmla="*/ 1222744 h 1648047"/>
              <a:gd name="connsiteX81" fmla="*/ 77149 w 3003892"/>
              <a:gd name="connsiteY81" fmla="*/ 1180214 h 1648047"/>
              <a:gd name="connsiteX82" fmla="*/ 66517 w 3003892"/>
              <a:gd name="connsiteY82" fmla="*/ 1148316 h 1648047"/>
              <a:gd name="connsiteX83" fmla="*/ 55884 w 3003892"/>
              <a:gd name="connsiteY83" fmla="*/ 1105786 h 1648047"/>
              <a:gd name="connsiteX84" fmla="*/ 45252 w 3003892"/>
              <a:gd name="connsiteY84" fmla="*/ 1073888 h 1648047"/>
              <a:gd name="connsiteX85" fmla="*/ 34619 w 3003892"/>
              <a:gd name="connsiteY85" fmla="*/ 1031358 h 1648047"/>
              <a:gd name="connsiteX86" fmla="*/ 2721 w 3003892"/>
              <a:gd name="connsiteY86" fmla="*/ 914400 h 1648047"/>
              <a:gd name="connsiteX87" fmla="*/ 45252 w 3003892"/>
              <a:gd name="connsiteY87" fmla="*/ 776177 h 1648047"/>
              <a:gd name="connsiteX88" fmla="*/ 172842 w 3003892"/>
              <a:gd name="connsiteY88" fmla="*/ 765544 h 1648047"/>
              <a:gd name="connsiteX89" fmla="*/ 172842 w 3003892"/>
              <a:gd name="connsiteY89" fmla="*/ 765544 h 1648047"/>
              <a:gd name="connsiteX90" fmla="*/ 151577 w 3003892"/>
              <a:gd name="connsiteY90" fmla="*/ 754912 h 1648047"/>
              <a:gd name="connsiteX91" fmla="*/ 151577 w 3003892"/>
              <a:gd name="connsiteY91" fmla="*/ 754912 h 1648047"/>
              <a:gd name="connsiteX92" fmla="*/ 194107 w 3003892"/>
              <a:gd name="connsiteY92" fmla="*/ 744279 h 16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003892" h="1648047">
                <a:moveTo>
                  <a:pt x="109047" y="850605"/>
                </a:moveTo>
                <a:lnTo>
                  <a:pt x="109047" y="850605"/>
                </a:lnTo>
                <a:cubicBezTo>
                  <a:pt x="130312" y="825796"/>
                  <a:pt x="152150" y="801467"/>
                  <a:pt x="172842" y="776177"/>
                </a:cubicBezTo>
                <a:cubicBezTo>
                  <a:pt x="229712" y="706669"/>
                  <a:pt x="181486" y="756902"/>
                  <a:pt x="226005" y="712381"/>
                </a:cubicBezTo>
                <a:cubicBezTo>
                  <a:pt x="246706" y="650283"/>
                  <a:pt x="220442" y="707313"/>
                  <a:pt x="268535" y="659219"/>
                </a:cubicBezTo>
                <a:cubicBezTo>
                  <a:pt x="277571" y="650183"/>
                  <a:pt x="281817" y="637300"/>
                  <a:pt x="289800" y="627321"/>
                </a:cubicBezTo>
                <a:cubicBezTo>
                  <a:pt x="314545" y="596391"/>
                  <a:pt x="309809" y="612420"/>
                  <a:pt x="342963" y="584791"/>
                </a:cubicBezTo>
                <a:cubicBezTo>
                  <a:pt x="354515" y="575165"/>
                  <a:pt x="361412" y="559618"/>
                  <a:pt x="374861" y="552893"/>
                </a:cubicBezTo>
                <a:cubicBezTo>
                  <a:pt x="391025" y="544811"/>
                  <a:pt x="410303" y="545805"/>
                  <a:pt x="428024" y="542261"/>
                </a:cubicBezTo>
                <a:cubicBezTo>
                  <a:pt x="438656" y="531628"/>
                  <a:pt x="447410" y="518704"/>
                  <a:pt x="459921" y="510363"/>
                </a:cubicBezTo>
                <a:cubicBezTo>
                  <a:pt x="469246" y="504146"/>
                  <a:pt x="482022" y="505173"/>
                  <a:pt x="491819" y="499730"/>
                </a:cubicBezTo>
                <a:cubicBezTo>
                  <a:pt x="514160" y="487318"/>
                  <a:pt x="534349" y="471377"/>
                  <a:pt x="555614" y="457200"/>
                </a:cubicBezTo>
                <a:cubicBezTo>
                  <a:pt x="571995" y="446279"/>
                  <a:pt x="629456" y="407242"/>
                  <a:pt x="640675" y="404037"/>
                </a:cubicBezTo>
                <a:cubicBezTo>
                  <a:pt x="665484" y="396949"/>
                  <a:pt x="691146" y="392355"/>
                  <a:pt x="715103" y="382772"/>
                </a:cubicBezTo>
                <a:cubicBezTo>
                  <a:pt x="744536" y="370999"/>
                  <a:pt x="770090" y="350266"/>
                  <a:pt x="800163" y="340242"/>
                </a:cubicBezTo>
                <a:lnTo>
                  <a:pt x="863959" y="318977"/>
                </a:lnTo>
                <a:cubicBezTo>
                  <a:pt x="874591" y="315433"/>
                  <a:pt x="886531" y="314561"/>
                  <a:pt x="895856" y="308344"/>
                </a:cubicBezTo>
                <a:cubicBezTo>
                  <a:pt x="906489" y="301256"/>
                  <a:pt x="916077" y="292269"/>
                  <a:pt x="927754" y="287079"/>
                </a:cubicBezTo>
                <a:cubicBezTo>
                  <a:pt x="948237" y="277975"/>
                  <a:pt x="970284" y="272902"/>
                  <a:pt x="991549" y="265814"/>
                </a:cubicBezTo>
                <a:cubicBezTo>
                  <a:pt x="1002182" y="262270"/>
                  <a:pt x="1013422" y="260193"/>
                  <a:pt x="1023447" y="255181"/>
                </a:cubicBezTo>
                <a:cubicBezTo>
                  <a:pt x="1037624" y="248093"/>
                  <a:pt x="1050176" y="235163"/>
                  <a:pt x="1065977" y="233916"/>
                </a:cubicBezTo>
                <a:cubicBezTo>
                  <a:pt x="1186158" y="224428"/>
                  <a:pt x="1306982" y="226828"/>
                  <a:pt x="1427484" y="223284"/>
                </a:cubicBezTo>
                <a:cubicBezTo>
                  <a:pt x="1459382" y="219740"/>
                  <a:pt x="1491571" y="218229"/>
                  <a:pt x="1523177" y="212651"/>
                </a:cubicBezTo>
                <a:cubicBezTo>
                  <a:pt x="1658425" y="188784"/>
                  <a:pt x="1558698" y="198455"/>
                  <a:pt x="1672033" y="170121"/>
                </a:cubicBezTo>
                <a:lnTo>
                  <a:pt x="1757093" y="148856"/>
                </a:lnTo>
                <a:lnTo>
                  <a:pt x="1884684" y="116958"/>
                </a:lnTo>
                <a:lnTo>
                  <a:pt x="1927214" y="106326"/>
                </a:lnTo>
                <a:cubicBezTo>
                  <a:pt x="1944935" y="95693"/>
                  <a:pt x="1963182" y="85892"/>
                  <a:pt x="1980377" y="74428"/>
                </a:cubicBezTo>
                <a:cubicBezTo>
                  <a:pt x="2016757" y="50175"/>
                  <a:pt x="2023900" y="35111"/>
                  <a:pt x="2065438" y="21265"/>
                </a:cubicBezTo>
                <a:cubicBezTo>
                  <a:pt x="2106633" y="7534"/>
                  <a:pt x="2209681" y="2353"/>
                  <a:pt x="2235559" y="0"/>
                </a:cubicBezTo>
                <a:cubicBezTo>
                  <a:pt x="2239505" y="395"/>
                  <a:pt x="2381699" y="12273"/>
                  <a:pt x="2405679" y="21265"/>
                </a:cubicBezTo>
                <a:cubicBezTo>
                  <a:pt x="2415065" y="24785"/>
                  <a:pt x="2418349" y="37372"/>
                  <a:pt x="2426945" y="42530"/>
                </a:cubicBezTo>
                <a:cubicBezTo>
                  <a:pt x="2454128" y="58840"/>
                  <a:pt x="2489589" y="62646"/>
                  <a:pt x="2512005" y="85061"/>
                </a:cubicBezTo>
                <a:cubicBezTo>
                  <a:pt x="2536177" y="109233"/>
                  <a:pt x="2555746" y="131808"/>
                  <a:pt x="2586433" y="148856"/>
                </a:cubicBezTo>
                <a:cubicBezTo>
                  <a:pt x="2603117" y="158125"/>
                  <a:pt x="2622155" y="162369"/>
                  <a:pt x="2639596" y="170121"/>
                </a:cubicBezTo>
                <a:cubicBezTo>
                  <a:pt x="2654080" y="176558"/>
                  <a:pt x="2667285" y="185821"/>
                  <a:pt x="2682126" y="191386"/>
                </a:cubicBezTo>
                <a:cubicBezTo>
                  <a:pt x="2754052" y="218359"/>
                  <a:pt x="2696586" y="186951"/>
                  <a:pt x="2756554" y="212651"/>
                </a:cubicBezTo>
                <a:cubicBezTo>
                  <a:pt x="2771122" y="218895"/>
                  <a:pt x="2784516" y="227672"/>
                  <a:pt x="2799084" y="233916"/>
                </a:cubicBezTo>
                <a:cubicBezTo>
                  <a:pt x="2809386" y="238331"/>
                  <a:pt x="2820680" y="240134"/>
                  <a:pt x="2830982" y="244549"/>
                </a:cubicBezTo>
                <a:cubicBezTo>
                  <a:pt x="2845550" y="250793"/>
                  <a:pt x="2858272" y="261460"/>
                  <a:pt x="2873512" y="265814"/>
                </a:cubicBezTo>
                <a:cubicBezTo>
                  <a:pt x="2908265" y="275743"/>
                  <a:pt x="2979838" y="287079"/>
                  <a:pt x="2979838" y="287079"/>
                </a:cubicBezTo>
                <a:cubicBezTo>
                  <a:pt x="2986926" y="297712"/>
                  <a:pt x="3000193" y="306231"/>
                  <a:pt x="3001103" y="318977"/>
                </a:cubicBezTo>
                <a:cubicBezTo>
                  <a:pt x="3003892" y="358024"/>
                  <a:pt x="3002849" y="398797"/>
                  <a:pt x="2990470" y="435935"/>
                </a:cubicBezTo>
                <a:cubicBezTo>
                  <a:pt x="2984130" y="454955"/>
                  <a:pt x="2964622" y="467344"/>
                  <a:pt x="2947940" y="478465"/>
                </a:cubicBezTo>
                <a:cubicBezTo>
                  <a:pt x="2932059" y="489052"/>
                  <a:pt x="2912218" y="491978"/>
                  <a:pt x="2894777" y="499730"/>
                </a:cubicBezTo>
                <a:cubicBezTo>
                  <a:pt x="2880293" y="506167"/>
                  <a:pt x="2867088" y="515430"/>
                  <a:pt x="2852247" y="520995"/>
                </a:cubicBezTo>
                <a:cubicBezTo>
                  <a:pt x="2824992" y="531216"/>
                  <a:pt x="2803525" y="529408"/>
                  <a:pt x="2777819" y="542261"/>
                </a:cubicBezTo>
                <a:cubicBezTo>
                  <a:pt x="2766389" y="547976"/>
                  <a:pt x="2757016" y="557186"/>
                  <a:pt x="2745921" y="563526"/>
                </a:cubicBezTo>
                <a:cubicBezTo>
                  <a:pt x="2732159" y="571390"/>
                  <a:pt x="2717568" y="577703"/>
                  <a:pt x="2703391" y="584791"/>
                </a:cubicBezTo>
                <a:cubicBezTo>
                  <a:pt x="2696303" y="595423"/>
                  <a:pt x="2692104" y="608705"/>
                  <a:pt x="2682126" y="616688"/>
                </a:cubicBezTo>
                <a:cubicBezTo>
                  <a:pt x="2673374" y="623689"/>
                  <a:pt x="2660253" y="622309"/>
                  <a:pt x="2650228" y="627321"/>
                </a:cubicBezTo>
                <a:cubicBezTo>
                  <a:pt x="2638799" y="633036"/>
                  <a:pt x="2629760" y="642871"/>
                  <a:pt x="2618331" y="648586"/>
                </a:cubicBezTo>
                <a:cubicBezTo>
                  <a:pt x="2608306" y="653598"/>
                  <a:pt x="2596458" y="654207"/>
                  <a:pt x="2586433" y="659219"/>
                </a:cubicBezTo>
                <a:cubicBezTo>
                  <a:pt x="2559183" y="672844"/>
                  <a:pt x="2521456" y="702142"/>
                  <a:pt x="2490740" y="712381"/>
                </a:cubicBezTo>
                <a:cubicBezTo>
                  <a:pt x="2463013" y="721623"/>
                  <a:pt x="2432815" y="722793"/>
                  <a:pt x="2405679" y="733647"/>
                </a:cubicBezTo>
                <a:cubicBezTo>
                  <a:pt x="2382647" y="742860"/>
                  <a:pt x="2346820" y="758399"/>
                  <a:pt x="2320619" y="765544"/>
                </a:cubicBezTo>
                <a:cubicBezTo>
                  <a:pt x="2235957" y="788633"/>
                  <a:pt x="2228202" y="787290"/>
                  <a:pt x="2139866" y="808075"/>
                </a:cubicBezTo>
                <a:cubicBezTo>
                  <a:pt x="2111417" y="814769"/>
                  <a:pt x="2082701" y="820623"/>
                  <a:pt x="2054805" y="829340"/>
                </a:cubicBezTo>
                <a:cubicBezTo>
                  <a:pt x="2025902" y="838372"/>
                  <a:pt x="1997312" y="848707"/>
                  <a:pt x="1969745" y="861237"/>
                </a:cubicBezTo>
                <a:cubicBezTo>
                  <a:pt x="1958112" y="866525"/>
                  <a:pt x="1950469" y="880509"/>
                  <a:pt x="1937847" y="882502"/>
                </a:cubicBezTo>
                <a:cubicBezTo>
                  <a:pt x="1881725" y="891363"/>
                  <a:pt x="1824433" y="889591"/>
                  <a:pt x="1767726" y="893135"/>
                </a:cubicBezTo>
                <a:cubicBezTo>
                  <a:pt x="1735828" y="900223"/>
                  <a:pt x="1701969" y="901303"/>
                  <a:pt x="1672033" y="914400"/>
                </a:cubicBezTo>
                <a:cubicBezTo>
                  <a:pt x="1619763" y="937268"/>
                  <a:pt x="1591174" y="980885"/>
                  <a:pt x="1544442" y="1010093"/>
                </a:cubicBezTo>
                <a:cubicBezTo>
                  <a:pt x="1534938" y="1016033"/>
                  <a:pt x="1523177" y="1017182"/>
                  <a:pt x="1512545" y="1020726"/>
                </a:cubicBezTo>
                <a:cubicBezTo>
                  <a:pt x="1497294" y="1066477"/>
                  <a:pt x="1500771" y="1061056"/>
                  <a:pt x="1470014" y="1116419"/>
                </a:cubicBezTo>
                <a:cubicBezTo>
                  <a:pt x="1456725" y="1140340"/>
                  <a:pt x="1431724" y="1169602"/>
                  <a:pt x="1416852" y="1190847"/>
                </a:cubicBezTo>
                <a:cubicBezTo>
                  <a:pt x="1343844" y="1295144"/>
                  <a:pt x="1399699" y="1229823"/>
                  <a:pt x="1289261" y="1360968"/>
                </a:cubicBezTo>
                <a:cubicBezTo>
                  <a:pt x="1261771" y="1393613"/>
                  <a:pt x="1231331" y="1423717"/>
                  <a:pt x="1204200" y="1456661"/>
                </a:cubicBezTo>
                <a:cubicBezTo>
                  <a:pt x="1073522" y="1615341"/>
                  <a:pt x="1214915" y="1482706"/>
                  <a:pt x="1055345" y="1584251"/>
                </a:cubicBezTo>
                <a:cubicBezTo>
                  <a:pt x="1042659" y="1592324"/>
                  <a:pt x="1036896" y="1609424"/>
                  <a:pt x="1023447" y="1616149"/>
                </a:cubicBezTo>
                <a:cubicBezTo>
                  <a:pt x="1007283" y="1624231"/>
                  <a:pt x="988110" y="1623810"/>
                  <a:pt x="970284" y="1626781"/>
                </a:cubicBezTo>
                <a:cubicBezTo>
                  <a:pt x="924302" y="1634445"/>
                  <a:pt x="878135" y="1640958"/>
                  <a:pt x="832061" y="1648047"/>
                </a:cubicBezTo>
                <a:cubicBezTo>
                  <a:pt x="683205" y="1644503"/>
                  <a:pt x="534244" y="1644025"/>
                  <a:pt x="385493" y="1637414"/>
                </a:cubicBezTo>
                <a:cubicBezTo>
                  <a:pt x="374297" y="1636916"/>
                  <a:pt x="363620" y="1631793"/>
                  <a:pt x="353596" y="1626781"/>
                </a:cubicBezTo>
                <a:cubicBezTo>
                  <a:pt x="341521" y="1620744"/>
                  <a:pt x="283985" y="1578436"/>
                  <a:pt x="279168" y="1573619"/>
                </a:cubicBezTo>
                <a:cubicBezTo>
                  <a:pt x="245203" y="1539654"/>
                  <a:pt x="239908" y="1522908"/>
                  <a:pt x="215372" y="1488558"/>
                </a:cubicBezTo>
                <a:cubicBezTo>
                  <a:pt x="205072" y="1474138"/>
                  <a:pt x="193637" y="1460545"/>
                  <a:pt x="183475" y="1446028"/>
                </a:cubicBezTo>
                <a:cubicBezTo>
                  <a:pt x="168819" y="1425091"/>
                  <a:pt x="140945" y="1382233"/>
                  <a:pt x="140945" y="1382233"/>
                </a:cubicBezTo>
                <a:cubicBezTo>
                  <a:pt x="137401" y="1368056"/>
                  <a:pt x="136069" y="1353134"/>
                  <a:pt x="130312" y="1339702"/>
                </a:cubicBezTo>
                <a:cubicBezTo>
                  <a:pt x="125278" y="1327957"/>
                  <a:pt x="112409" y="1320133"/>
                  <a:pt x="109047" y="1307805"/>
                </a:cubicBezTo>
                <a:cubicBezTo>
                  <a:pt x="101529" y="1280238"/>
                  <a:pt x="105344" y="1250465"/>
                  <a:pt x="98414" y="1222744"/>
                </a:cubicBezTo>
                <a:cubicBezTo>
                  <a:pt x="94570" y="1207367"/>
                  <a:pt x="83393" y="1194782"/>
                  <a:pt x="77149" y="1180214"/>
                </a:cubicBezTo>
                <a:cubicBezTo>
                  <a:pt x="72734" y="1169912"/>
                  <a:pt x="69596" y="1159093"/>
                  <a:pt x="66517" y="1148316"/>
                </a:cubicBezTo>
                <a:cubicBezTo>
                  <a:pt x="62503" y="1134265"/>
                  <a:pt x="59898" y="1119837"/>
                  <a:pt x="55884" y="1105786"/>
                </a:cubicBezTo>
                <a:cubicBezTo>
                  <a:pt x="52805" y="1095009"/>
                  <a:pt x="48331" y="1084665"/>
                  <a:pt x="45252" y="1073888"/>
                </a:cubicBezTo>
                <a:cubicBezTo>
                  <a:pt x="41238" y="1059837"/>
                  <a:pt x="38818" y="1045355"/>
                  <a:pt x="34619" y="1031358"/>
                </a:cubicBezTo>
                <a:cubicBezTo>
                  <a:pt x="2244" y="923442"/>
                  <a:pt x="22100" y="1011293"/>
                  <a:pt x="2721" y="914400"/>
                </a:cubicBezTo>
                <a:cubicBezTo>
                  <a:pt x="4621" y="897301"/>
                  <a:pt x="0" y="791261"/>
                  <a:pt x="45252" y="776177"/>
                </a:cubicBezTo>
                <a:cubicBezTo>
                  <a:pt x="85739" y="762681"/>
                  <a:pt x="172842" y="765544"/>
                  <a:pt x="172842" y="765544"/>
                </a:cubicBezTo>
                <a:lnTo>
                  <a:pt x="172842" y="765544"/>
                </a:lnTo>
                <a:lnTo>
                  <a:pt x="151577" y="754912"/>
                </a:lnTo>
                <a:lnTo>
                  <a:pt x="151577" y="754912"/>
                </a:lnTo>
                <a:lnTo>
                  <a:pt x="194107" y="744279"/>
                </a:lnTo>
              </a:path>
            </a:pathLst>
          </a:custGeom>
          <a:solidFill>
            <a:srgbClr val="FFFF00">
              <a:alpha val="71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724400" y="3124200"/>
            <a:ext cx="3102925" cy="2243470"/>
          </a:xfrm>
          <a:custGeom>
            <a:avLst/>
            <a:gdLst>
              <a:gd name="connsiteX0" fmla="*/ 936733 w 3102925"/>
              <a:gd name="connsiteY0" fmla="*/ 1637414 h 2243470"/>
              <a:gd name="connsiteX1" fmla="*/ 936733 w 3102925"/>
              <a:gd name="connsiteY1" fmla="*/ 1637414 h 2243470"/>
              <a:gd name="connsiteX2" fmla="*/ 1053692 w 3102925"/>
              <a:gd name="connsiteY2" fmla="*/ 1531089 h 2243470"/>
              <a:gd name="connsiteX3" fmla="*/ 1096222 w 3102925"/>
              <a:gd name="connsiteY3" fmla="*/ 1509824 h 2243470"/>
              <a:gd name="connsiteX4" fmla="*/ 1181282 w 3102925"/>
              <a:gd name="connsiteY4" fmla="*/ 1424763 h 2243470"/>
              <a:gd name="connsiteX5" fmla="*/ 1223813 w 3102925"/>
              <a:gd name="connsiteY5" fmla="*/ 1403498 h 2243470"/>
              <a:gd name="connsiteX6" fmla="*/ 1298240 w 3102925"/>
              <a:gd name="connsiteY6" fmla="*/ 1360968 h 2243470"/>
              <a:gd name="connsiteX7" fmla="*/ 1393933 w 3102925"/>
              <a:gd name="connsiteY7" fmla="*/ 1339703 h 2243470"/>
              <a:gd name="connsiteX8" fmla="*/ 1425831 w 3102925"/>
              <a:gd name="connsiteY8" fmla="*/ 1329070 h 2243470"/>
              <a:gd name="connsiteX9" fmla="*/ 1574687 w 3102925"/>
              <a:gd name="connsiteY9" fmla="*/ 1307805 h 2243470"/>
              <a:gd name="connsiteX10" fmla="*/ 1649115 w 3102925"/>
              <a:gd name="connsiteY10" fmla="*/ 1286540 h 2243470"/>
              <a:gd name="connsiteX11" fmla="*/ 1723543 w 3102925"/>
              <a:gd name="connsiteY11" fmla="*/ 1265275 h 2243470"/>
              <a:gd name="connsiteX12" fmla="*/ 1755440 w 3102925"/>
              <a:gd name="connsiteY12" fmla="*/ 1244010 h 2243470"/>
              <a:gd name="connsiteX13" fmla="*/ 1819236 w 3102925"/>
              <a:gd name="connsiteY13" fmla="*/ 1180214 h 2243470"/>
              <a:gd name="connsiteX14" fmla="*/ 1904296 w 3102925"/>
              <a:gd name="connsiteY14" fmla="*/ 1105786 h 2243470"/>
              <a:gd name="connsiteX15" fmla="*/ 1904296 w 3102925"/>
              <a:gd name="connsiteY15" fmla="*/ 1105786 h 2243470"/>
              <a:gd name="connsiteX16" fmla="*/ 1989357 w 3102925"/>
              <a:gd name="connsiteY16" fmla="*/ 1031358 h 2243470"/>
              <a:gd name="connsiteX17" fmla="*/ 2010622 w 3102925"/>
              <a:gd name="connsiteY17" fmla="*/ 999461 h 2243470"/>
              <a:gd name="connsiteX18" fmla="*/ 2074417 w 3102925"/>
              <a:gd name="connsiteY18" fmla="*/ 925033 h 2243470"/>
              <a:gd name="connsiteX19" fmla="*/ 2085050 w 3102925"/>
              <a:gd name="connsiteY19" fmla="*/ 893135 h 2243470"/>
              <a:gd name="connsiteX20" fmla="*/ 2063785 w 3102925"/>
              <a:gd name="connsiteY20" fmla="*/ 808075 h 2243470"/>
              <a:gd name="connsiteX21" fmla="*/ 1989357 w 3102925"/>
              <a:gd name="connsiteY21" fmla="*/ 776177 h 2243470"/>
              <a:gd name="connsiteX22" fmla="*/ 1957459 w 3102925"/>
              <a:gd name="connsiteY22" fmla="*/ 765544 h 2243470"/>
              <a:gd name="connsiteX23" fmla="*/ 1872399 w 3102925"/>
              <a:gd name="connsiteY23" fmla="*/ 733647 h 2243470"/>
              <a:gd name="connsiteX24" fmla="*/ 1627850 w 3102925"/>
              <a:gd name="connsiteY24" fmla="*/ 723014 h 2243470"/>
              <a:gd name="connsiteX25" fmla="*/ 1542789 w 3102925"/>
              <a:gd name="connsiteY25" fmla="*/ 701749 h 2243470"/>
              <a:gd name="connsiteX26" fmla="*/ 1510892 w 3102925"/>
              <a:gd name="connsiteY26" fmla="*/ 691117 h 2243470"/>
              <a:gd name="connsiteX27" fmla="*/ 1447096 w 3102925"/>
              <a:gd name="connsiteY27" fmla="*/ 680484 h 2243470"/>
              <a:gd name="connsiteX28" fmla="*/ 1383301 w 3102925"/>
              <a:gd name="connsiteY28" fmla="*/ 659219 h 2243470"/>
              <a:gd name="connsiteX29" fmla="*/ 979264 w 3102925"/>
              <a:gd name="connsiteY29" fmla="*/ 637954 h 2243470"/>
              <a:gd name="connsiteX30" fmla="*/ 915468 w 3102925"/>
              <a:gd name="connsiteY30" fmla="*/ 595424 h 2243470"/>
              <a:gd name="connsiteX31" fmla="*/ 894203 w 3102925"/>
              <a:gd name="connsiteY31" fmla="*/ 574158 h 2243470"/>
              <a:gd name="connsiteX32" fmla="*/ 830408 w 3102925"/>
              <a:gd name="connsiteY32" fmla="*/ 531628 h 2243470"/>
              <a:gd name="connsiteX33" fmla="*/ 724082 w 3102925"/>
              <a:gd name="connsiteY33" fmla="*/ 414670 h 2243470"/>
              <a:gd name="connsiteX34" fmla="*/ 692185 w 3102925"/>
              <a:gd name="connsiteY34" fmla="*/ 340242 h 2243470"/>
              <a:gd name="connsiteX35" fmla="*/ 681552 w 3102925"/>
              <a:gd name="connsiteY35" fmla="*/ 297712 h 2243470"/>
              <a:gd name="connsiteX36" fmla="*/ 670920 w 3102925"/>
              <a:gd name="connsiteY36" fmla="*/ 265814 h 2243470"/>
              <a:gd name="connsiteX37" fmla="*/ 692185 w 3102925"/>
              <a:gd name="connsiteY37" fmla="*/ 180754 h 2243470"/>
              <a:gd name="connsiteX38" fmla="*/ 755980 w 3102925"/>
              <a:gd name="connsiteY38" fmla="*/ 116958 h 2243470"/>
              <a:gd name="connsiteX39" fmla="*/ 872938 w 3102925"/>
              <a:gd name="connsiteY39" fmla="*/ 31898 h 2243470"/>
              <a:gd name="connsiteX40" fmla="*/ 904836 w 3102925"/>
              <a:gd name="connsiteY40" fmla="*/ 10633 h 2243470"/>
              <a:gd name="connsiteX41" fmla="*/ 968631 w 3102925"/>
              <a:gd name="connsiteY41" fmla="*/ 0 h 2243470"/>
              <a:gd name="connsiteX42" fmla="*/ 1128120 w 3102925"/>
              <a:gd name="connsiteY42" fmla="*/ 10633 h 2243470"/>
              <a:gd name="connsiteX43" fmla="*/ 1181282 w 3102925"/>
              <a:gd name="connsiteY43" fmla="*/ 42531 h 2243470"/>
              <a:gd name="connsiteX44" fmla="*/ 1213180 w 3102925"/>
              <a:gd name="connsiteY44" fmla="*/ 53163 h 2243470"/>
              <a:gd name="connsiteX45" fmla="*/ 1287608 w 3102925"/>
              <a:gd name="connsiteY45" fmla="*/ 106326 h 2243470"/>
              <a:gd name="connsiteX46" fmla="*/ 1330138 w 3102925"/>
              <a:gd name="connsiteY46" fmla="*/ 138224 h 2243470"/>
              <a:gd name="connsiteX47" fmla="*/ 1415199 w 3102925"/>
              <a:gd name="connsiteY47" fmla="*/ 180754 h 2243470"/>
              <a:gd name="connsiteX48" fmla="*/ 1500259 w 3102925"/>
              <a:gd name="connsiteY48" fmla="*/ 223284 h 2243470"/>
              <a:gd name="connsiteX49" fmla="*/ 1542789 w 3102925"/>
              <a:gd name="connsiteY49" fmla="*/ 255182 h 2243470"/>
              <a:gd name="connsiteX50" fmla="*/ 1585320 w 3102925"/>
              <a:gd name="connsiteY50" fmla="*/ 265814 h 2243470"/>
              <a:gd name="connsiteX51" fmla="*/ 1638482 w 3102925"/>
              <a:gd name="connsiteY51" fmla="*/ 287079 h 2243470"/>
              <a:gd name="connsiteX52" fmla="*/ 1681013 w 3102925"/>
              <a:gd name="connsiteY52" fmla="*/ 308344 h 2243470"/>
              <a:gd name="connsiteX53" fmla="*/ 1787338 w 3102925"/>
              <a:gd name="connsiteY53" fmla="*/ 318977 h 2243470"/>
              <a:gd name="connsiteX54" fmla="*/ 1925561 w 3102925"/>
              <a:gd name="connsiteY54" fmla="*/ 340242 h 2243470"/>
              <a:gd name="connsiteX55" fmla="*/ 2159478 w 3102925"/>
              <a:gd name="connsiteY55" fmla="*/ 361507 h 2243470"/>
              <a:gd name="connsiteX56" fmla="*/ 2414659 w 3102925"/>
              <a:gd name="connsiteY56" fmla="*/ 350875 h 2243470"/>
              <a:gd name="connsiteX57" fmla="*/ 2606045 w 3102925"/>
              <a:gd name="connsiteY57" fmla="*/ 361507 h 2243470"/>
              <a:gd name="connsiteX58" fmla="*/ 2669840 w 3102925"/>
              <a:gd name="connsiteY58" fmla="*/ 372140 h 2243470"/>
              <a:gd name="connsiteX59" fmla="*/ 2754901 w 3102925"/>
              <a:gd name="connsiteY59" fmla="*/ 382772 h 2243470"/>
              <a:gd name="connsiteX60" fmla="*/ 2797431 w 3102925"/>
              <a:gd name="connsiteY60" fmla="*/ 404038 h 2243470"/>
              <a:gd name="connsiteX61" fmla="*/ 2850594 w 3102925"/>
              <a:gd name="connsiteY61" fmla="*/ 414670 h 2243470"/>
              <a:gd name="connsiteX62" fmla="*/ 2882492 w 3102925"/>
              <a:gd name="connsiteY62" fmla="*/ 425303 h 2243470"/>
              <a:gd name="connsiteX63" fmla="*/ 2925022 w 3102925"/>
              <a:gd name="connsiteY63" fmla="*/ 457200 h 2243470"/>
              <a:gd name="connsiteX64" fmla="*/ 2956920 w 3102925"/>
              <a:gd name="connsiteY64" fmla="*/ 489098 h 2243470"/>
              <a:gd name="connsiteX65" fmla="*/ 3041980 w 3102925"/>
              <a:gd name="connsiteY65" fmla="*/ 552893 h 2243470"/>
              <a:gd name="connsiteX66" fmla="*/ 3073878 w 3102925"/>
              <a:gd name="connsiteY66" fmla="*/ 616689 h 2243470"/>
              <a:gd name="connsiteX67" fmla="*/ 3095143 w 3102925"/>
              <a:gd name="connsiteY67" fmla="*/ 648586 h 2243470"/>
              <a:gd name="connsiteX68" fmla="*/ 3084510 w 3102925"/>
              <a:gd name="connsiteY68" fmla="*/ 744279 h 2243470"/>
              <a:gd name="connsiteX69" fmla="*/ 3063245 w 3102925"/>
              <a:gd name="connsiteY69" fmla="*/ 786810 h 2243470"/>
              <a:gd name="connsiteX70" fmla="*/ 3041980 w 3102925"/>
              <a:gd name="connsiteY70" fmla="*/ 850605 h 2243470"/>
              <a:gd name="connsiteX71" fmla="*/ 3020715 w 3102925"/>
              <a:gd name="connsiteY71" fmla="*/ 893135 h 2243470"/>
              <a:gd name="connsiteX72" fmla="*/ 2999450 w 3102925"/>
              <a:gd name="connsiteY72" fmla="*/ 946298 h 2243470"/>
              <a:gd name="connsiteX73" fmla="*/ 2988817 w 3102925"/>
              <a:gd name="connsiteY73" fmla="*/ 988828 h 2243470"/>
              <a:gd name="connsiteX74" fmla="*/ 2956920 w 3102925"/>
              <a:gd name="connsiteY74" fmla="*/ 1041991 h 2243470"/>
              <a:gd name="connsiteX75" fmla="*/ 2903757 w 3102925"/>
              <a:gd name="connsiteY75" fmla="*/ 1084521 h 2243470"/>
              <a:gd name="connsiteX76" fmla="*/ 2839961 w 3102925"/>
              <a:gd name="connsiteY76" fmla="*/ 1148317 h 2243470"/>
              <a:gd name="connsiteX77" fmla="*/ 2808064 w 3102925"/>
              <a:gd name="connsiteY77" fmla="*/ 1169582 h 2243470"/>
              <a:gd name="connsiteX78" fmla="*/ 2776166 w 3102925"/>
              <a:gd name="connsiteY78" fmla="*/ 1201479 h 2243470"/>
              <a:gd name="connsiteX79" fmla="*/ 2754901 w 3102925"/>
              <a:gd name="connsiteY79" fmla="*/ 1233377 h 2243470"/>
              <a:gd name="connsiteX80" fmla="*/ 2606045 w 3102925"/>
              <a:gd name="connsiteY80" fmla="*/ 1254642 h 2243470"/>
              <a:gd name="connsiteX81" fmla="*/ 2531617 w 3102925"/>
              <a:gd name="connsiteY81" fmla="*/ 1297172 h 2243470"/>
              <a:gd name="connsiteX82" fmla="*/ 2489087 w 3102925"/>
              <a:gd name="connsiteY82" fmla="*/ 1350335 h 2243470"/>
              <a:gd name="connsiteX83" fmla="*/ 2425292 w 3102925"/>
              <a:gd name="connsiteY83" fmla="*/ 1456661 h 2243470"/>
              <a:gd name="connsiteX84" fmla="*/ 2404026 w 3102925"/>
              <a:gd name="connsiteY84" fmla="*/ 1477926 h 2243470"/>
              <a:gd name="connsiteX85" fmla="*/ 2276436 w 3102925"/>
              <a:gd name="connsiteY85" fmla="*/ 1562986 h 2243470"/>
              <a:gd name="connsiteX86" fmla="*/ 2244538 w 3102925"/>
              <a:gd name="connsiteY86" fmla="*/ 1573619 h 2243470"/>
              <a:gd name="connsiteX87" fmla="*/ 2212640 w 3102925"/>
              <a:gd name="connsiteY87" fmla="*/ 1594884 h 2243470"/>
              <a:gd name="connsiteX88" fmla="*/ 2106315 w 3102925"/>
              <a:gd name="connsiteY88" fmla="*/ 1637414 h 2243470"/>
              <a:gd name="connsiteX89" fmla="*/ 2042520 w 3102925"/>
              <a:gd name="connsiteY89" fmla="*/ 1679944 h 2243470"/>
              <a:gd name="connsiteX90" fmla="*/ 1978724 w 3102925"/>
              <a:gd name="connsiteY90" fmla="*/ 1701210 h 2243470"/>
              <a:gd name="connsiteX91" fmla="*/ 1872399 w 3102925"/>
              <a:gd name="connsiteY91" fmla="*/ 1743740 h 2243470"/>
              <a:gd name="connsiteX92" fmla="*/ 1808603 w 3102925"/>
              <a:gd name="connsiteY92" fmla="*/ 1775638 h 2243470"/>
              <a:gd name="connsiteX93" fmla="*/ 1734175 w 3102925"/>
              <a:gd name="connsiteY93" fmla="*/ 1796903 h 2243470"/>
              <a:gd name="connsiteX94" fmla="*/ 1670380 w 3102925"/>
              <a:gd name="connsiteY94" fmla="*/ 1860698 h 2243470"/>
              <a:gd name="connsiteX95" fmla="*/ 1383301 w 3102925"/>
              <a:gd name="connsiteY95" fmla="*/ 2062717 h 2243470"/>
              <a:gd name="connsiteX96" fmla="*/ 1330138 w 3102925"/>
              <a:gd name="connsiteY96" fmla="*/ 2105247 h 2243470"/>
              <a:gd name="connsiteX97" fmla="*/ 1298240 w 3102925"/>
              <a:gd name="connsiteY97" fmla="*/ 2137144 h 2243470"/>
              <a:gd name="connsiteX98" fmla="*/ 1287608 w 3102925"/>
              <a:gd name="connsiteY98" fmla="*/ 2169042 h 2243470"/>
              <a:gd name="connsiteX99" fmla="*/ 1245078 w 3102925"/>
              <a:gd name="connsiteY99" fmla="*/ 2200940 h 2243470"/>
              <a:gd name="connsiteX100" fmla="*/ 1170650 w 3102925"/>
              <a:gd name="connsiteY100" fmla="*/ 2243470 h 2243470"/>
              <a:gd name="connsiteX101" fmla="*/ 894203 w 3102925"/>
              <a:gd name="connsiteY101" fmla="*/ 2232838 h 2243470"/>
              <a:gd name="connsiteX102" fmla="*/ 862306 w 3102925"/>
              <a:gd name="connsiteY102" fmla="*/ 2222205 h 2243470"/>
              <a:gd name="connsiteX103" fmla="*/ 809143 w 3102925"/>
              <a:gd name="connsiteY103" fmla="*/ 2200940 h 2243470"/>
              <a:gd name="connsiteX104" fmla="*/ 702817 w 3102925"/>
              <a:gd name="connsiteY104" fmla="*/ 2137144 h 2243470"/>
              <a:gd name="connsiteX105" fmla="*/ 426371 w 3102925"/>
              <a:gd name="connsiteY105" fmla="*/ 2105247 h 2243470"/>
              <a:gd name="connsiteX106" fmla="*/ 362575 w 3102925"/>
              <a:gd name="connsiteY106" fmla="*/ 2083982 h 2243470"/>
              <a:gd name="connsiteX107" fmla="*/ 298780 w 3102925"/>
              <a:gd name="connsiteY107" fmla="*/ 2030819 h 2243470"/>
              <a:gd name="connsiteX108" fmla="*/ 266882 w 3102925"/>
              <a:gd name="connsiteY108" fmla="*/ 1956391 h 2243470"/>
              <a:gd name="connsiteX109" fmla="*/ 234985 w 3102925"/>
              <a:gd name="connsiteY109" fmla="*/ 1924493 h 2243470"/>
              <a:gd name="connsiteX110" fmla="*/ 171189 w 3102925"/>
              <a:gd name="connsiteY110" fmla="*/ 1871331 h 2243470"/>
              <a:gd name="connsiteX111" fmla="*/ 149924 w 3102925"/>
              <a:gd name="connsiteY111" fmla="*/ 1850065 h 2243470"/>
              <a:gd name="connsiteX112" fmla="*/ 107394 w 3102925"/>
              <a:gd name="connsiteY112" fmla="*/ 1828800 h 2243470"/>
              <a:gd name="connsiteX113" fmla="*/ 22333 w 3102925"/>
              <a:gd name="connsiteY113" fmla="*/ 1796903 h 2243470"/>
              <a:gd name="connsiteX114" fmla="*/ 32966 w 3102925"/>
              <a:gd name="connsiteY114" fmla="*/ 1690577 h 2243470"/>
              <a:gd name="connsiteX115" fmla="*/ 64864 w 3102925"/>
              <a:gd name="connsiteY115" fmla="*/ 1669312 h 2243470"/>
              <a:gd name="connsiteX116" fmla="*/ 118026 w 3102925"/>
              <a:gd name="connsiteY116" fmla="*/ 1626782 h 2243470"/>
              <a:gd name="connsiteX117" fmla="*/ 149924 w 3102925"/>
              <a:gd name="connsiteY117" fmla="*/ 1594884 h 2243470"/>
              <a:gd name="connsiteX118" fmla="*/ 181822 w 3102925"/>
              <a:gd name="connsiteY118" fmla="*/ 1584251 h 2243470"/>
              <a:gd name="connsiteX119" fmla="*/ 234985 w 3102925"/>
              <a:gd name="connsiteY119" fmla="*/ 1562986 h 2243470"/>
              <a:gd name="connsiteX120" fmla="*/ 256250 w 3102925"/>
              <a:gd name="connsiteY120" fmla="*/ 1531089 h 2243470"/>
              <a:gd name="connsiteX121" fmla="*/ 288147 w 3102925"/>
              <a:gd name="connsiteY121" fmla="*/ 1509824 h 2243470"/>
              <a:gd name="connsiteX122" fmla="*/ 447636 w 3102925"/>
              <a:gd name="connsiteY122" fmla="*/ 1477926 h 2243470"/>
              <a:gd name="connsiteX123" fmla="*/ 522064 w 3102925"/>
              <a:gd name="connsiteY123" fmla="*/ 1467293 h 2243470"/>
              <a:gd name="connsiteX124" fmla="*/ 766613 w 3102925"/>
              <a:gd name="connsiteY124" fmla="*/ 1467293 h 2243470"/>
              <a:gd name="connsiteX125" fmla="*/ 819775 w 3102925"/>
              <a:gd name="connsiteY125" fmla="*/ 1509824 h 2243470"/>
              <a:gd name="connsiteX126" fmla="*/ 851673 w 3102925"/>
              <a:gd name="connsiteY126" fmla="*/ 1520456 h 2243470"/>
              <a:gd name="connsiteX127" fmla="*/ 915468 w 3102925"/>
              <a:gd name="connsiteY127" fmla="*/ 1562986 h 2243470"/>
              <a:gd name="connsiteX128" fmla="*/ 947366 w 3102925"/>
              <a:gd name="connsiteY128" fmla="*/ 1584251 h 2243470"/>
              <a:gd name="connsiteX129" fmla="*/ 1000529 w 3102925"/>
              <a:gd name="connsiteY129" fmla="*/ 1584251 h 2243470"/>
              <a:gd name="connsiteX130" fmla="*/ 979264 w 3102925"/>
              <a:gd name="connsiteY130" fmla="*/ 1584251 h 2243470"/>
              <a:gd name="connsiteX131" fmla="*/ 1011161 w 3102925"/>
              <a:gd name="connsiteY131" fmla="*/ 1562986 h 224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102925" h="2243470">
                <a:moveTo>
                  <a:pt x="936733" y="1637414"/>
                </a:moveTo>
                <a:lnTo>
                  <a:pt x="936733" y="1637414"/>
                </a:lnTo>
                <a:cubicBezTo>
                  <a:pt x="977106" y="1597041"/>
                  <a:pt x="1006621" y="1560507"/>
                  <a:pt x="1053692" y="1531089"/>
                </a:cubicBezTo>
                <a:cubicBezTo>
                  <a:pt x="1067133" y="1522689"/>
                  <a:pt x="1082045" y="1516912"/>
                  <a:pt x="1096222" y="1509824"/>
                </a:cubicBezTo>
                <a:cubicBezTo>
                  <a:pt x="1124575" y="1481470"/>
                  <a:pt x="1145417" y="1442695"/>
                  <a:pt x="1181282" y="1424763"/>
                </a:cubicBezTo>
                <a:cubicBezTo>
                  <a:pt x="1195459" y="1417675"/>
                  <a:pt x="1210051" y="1411362"/>
                  <a:pt x="1223813" y="1403498"/>
                </a:cubicBezTo>
                <a:cubicBezTo>
                  <a:pt x="1277209" y="1372986"/>
                  <a:pt x="1233972" y="1388512"/>
                  <a:pt x="1298240" y="1360968"/>
                </a:cubicBezTo>
                <a:cubicBezTo>
                  <a:pt x="1331556" y="1346690"/>
                  <a:pt x="1355695" y="1346076"/>
                  <a:pt x="1393933" y="1339703"/>
                </a:cubicBezTo>
                <a:cubicBezTo>
                  <a:pt x="1404566" y="1336159"/>
                  <a:pt x="1414794" y="1331018"/>
                  <a:pt x="1425831" y="1329070"/>
                </a:cubicBezTo>
                <a:cubicBezTo>
                  <a:pt x="1475191" y="1320359"/>
                  <a:pt x="1526493" y="1321575"/>
                  <a:pt x="1574687" y="1307805"/>
                </a:cubicBezTo>
                <a:lnTo>
                  <a:pt x="1649115" y="1286540"/>
                </a:lnTo>
                <a:cubicBezTo>
                  <a:pt x="1722545" y="1266514"/>
                  <a:pt x="1662422" y="1285647"/>
                  <a:pt x="1723543" y="1265275"/>
                </a:cubicBezTo>
                <a:cubicBezTo>
                  <a:pt x="1734175" y="1258187"/>
                  <a:pt x="1745889" y="1252500"/>
                  <a:pt x="1755440" y="1244010"/>
                </a:cubicBezTo>
                <a:cubicBezTo>
                  <a:pt x="1777917" y="1224030"/>
                  <a:pt x="1794213" y="1196896"/>
                  <a:pt x="1819236" y="1180214"/>
                </a:cubicBezTo>
                <a:cubicBezTo>
                  <a:pt x="1871985" y="1145047"/>
                  <a:pt x="1842097" y="1167985"/>
                  <a:pt x="1904296" y="1105786"/>
                </a:cubicBezTo>
                <a:lnTo>
                  <a:pt x="1904296" y="1105786"/>
                </a:lnTo>
                <a:cubicBezTo>
                  <a:pt x="1930422" y="1086192"/>
                  <a:pt x="1971002" y="1058890"/>
                  <a:pt x="1989357" y="1031358"/>
                </a:cubicBezTo>
                <a:cubicBezTo>
                  <a:pt x="1996445" y="1020726"/>
                  <a:pt x="2002306" y="1009163"/>
                  <a:pt x="2010622" y="999461"/>
                </a:cubicBezTo>
                <a:cubicBezTo>
                  <a:pt x="2042016" y="962835"/>
                  <a:pt x="2054888" y="964090"/>
                  <a:pt x="2074417" y="925033"/>
                </a:cubicBezTo>
                <a:cubicBezTo>
                  <a:pt x="2079429" y="915008"/>
                  <a:pt x="2081506" y="903768"/>
                  <a:pt x="2085050" y="893135"/>
                </a:cubicBezTo>
                <a:cubicBezTo>
                  <a:pt x="2077962" y="864782"/>
                  <a:pt x="2076855" y="834215"/>
                  <a:pt x="2063785" y="808075"/>
                </a:cubicBezTo>
                <a:cubicBezTo>
                  <a:pt x="2052994" y="786494"/>
                  <a:pt x="2006243" y="781002"/>
                  <a:pt x="1989357" y="776177"/>
                </a:cubicBezTo>
                <a:cubicBezTo>
                  <a:pt x="1978580" y="773098"/>
                  <a:pt x="1967761" y="769959"/>
                  <a:pt x="1957459" y="765544"/>
                </a:cubicBezTo>
                <a:cubicBezTo>
                  <a:pt x="1921824" y="750272"/>
                  <a:pt x="1911899" y="736573"/>
                  <a:pt x="1872399" y="733647"/>
                </a:cubicBezTo>
                <a:cubicBezTo>
                  <a:pt x="1791029" y="727620"/>
                  <a:pt x="1709366" y="726558"/>
                  <a:pt x="1627850" y="723014"/>
                </a:cubicBezTo>
                <a:cubicBezTo>
                  <a:pt x="1554933" y="698710"/>
                  <a:pt x="1645438" y="727411"/>
                  <a:pt x="1542789" y="701749"/>
                </a:cubicBezTo>
                <a:cubicBezTo>
                  <a:pt x="1531916" y="699031"/>
                  <a:pt x="1521833" y="693548"/>
                  <a:pt x="1510892" y="691117"/>
                </a:cubicBezTo>
                <a:cubicBezTo>
                  <a:pt x="1489847" y="686440"/>
                  <a:pt x="1468361" y="684028"/>
                  <a:pt x="1447096" y="680484"/>
                </a:cubicBezTo>
                <a:cubicBezTo>
                  <a:pt x="1425831" y="673396"/>
                  <a:pt x="1405411" y="662904"/>
                  <a:pt x="1383301" y="659219"/>
                </a:cubicBezTo>
                <a:cubicBezTo>
                  <a:pt x="1207581" y="629931"/>
                  <a:pt x="1341054" y="649259"/>
                  <a:pt x="979264" y="637954"/>
                </a:cubicBezTo>
                <a:cubicBezTo>
                  <a:pt x="957999" y="623777"/>
                  <a:pt x="933540" y="613496"/>
                  <a:pt x="915468" y="595424"/>
                </a:cubicBezTo>
                <a:cubicBezTo>
                  <a:pt x="908380" y="588335"/>
                  <a:pt x="902223" y="580173"/>
                  <a:pt x="894203" y="574158"/>
                </a:cubicBezTo>
                <a:cubicBezTo>
                  <a:pt x="873757" y="558823"/>
                  <a:pt x="849918" y="548137"/>
                  <a:pt x="830408" y="531628"/>
                </a:cubicBezTo>
                <a:cubicBezTo>
                  <a:pt x="798282" y="504445"/>
                  <a:pt x="749337" y="455077"/>
                  <a:pt x="724082" y="414670"/>
                </a:cubicBezTo>
                <a:cubicBezTo>
                  <a:pt x="709157" y="390790"/>
                  <a:pt x="699802" y="366901"/>
                  <a:pt x="692185" y="340242"/>
                </a:cubicBezTo>
                <a:cubicBezTo>
                  <a:pt x="688171" y="326191"/>
                  <a:pt x="685566" y="311763"/>
                  <a:pt x="681552" y="297712"/>
                </a:cubicBezTo>
                <a:cubicBezTo>
                  <a:pt x="678473" y="286935"/>
                  <a:pt x="674464" y="276447"/>
                  <a:pt x="670920" y="265814"/>
                </a:cubicBezTo>
                <a:cubicBezTo>
                  <a:pt x="678008" y="237461"/>
                  <a:pt x="677685" y="206129"/>
                  <a:pt x="692185" y="180754"/>
                </a:cubicBezTo>
                <a:cubicBezTo>
                  <a:pt x="707106" y="154643"/>
                  <a:pt x="733811" y="137279"/>
                  <a:pt x="755980" y="116958"/>
                </a:cubicBezTo>
                <a:cubicBezTo>
                  <a:pt x="821712" y="56704"/>
                  <a:pt x="806446" y="73455"/>
                  <a:pt x="872938" y="31898"/>
                </a:cubicBezTo>
                <a:cubicBezTo>
                  <a:pt x="883774" y="25125"/>
                  <a:pt x="892713" y="14674"/>
                  <a:pt x="904836" y="10633"/>
                </a:cubicBezTo>
                <a:cubicBezTo>
                  <a:pt x="925288" y="3816"/>
                  <a:pt x="947366" y="3544"/>
                  <a:pt x="968631" y="0"/>
                </a:cubicBezTo>
                <a:cubicBezTo>
                  <a:pt x="1021794" y="3544"/>
                  <a:pt x="1075874" y="184"/>
                  <a:pt x="1128120" y="10633"/>
                </a:cubicBezTo>
                <a:cubicBezTo>
                  <a:pt x="1148384" y="14686"/>
                  <a:pt x="1162798" y="33289"/>
                  <a:pt x="1181282" y="42531"/>
                </a:cubicBezTo>
                <a:cubicBezTo>
                  <a:pt x="1191307" y="47543"/>
                  <a:pt x="1202547" y="49619"/>
                  <a:pt x="1213180" y="53163"/>
                </a:cubicBezTo>
                <a:cubicBezTo>
                  <a:pt x="1352174" y="157410"/>
                  <a:pt x="1178776" y="28589"/>
                  <a:pt x="1287608" y="106326"/>
                </a:cubicBezTo>
                <a:cubicBezTo>
                  <a:pt x="1302028" y="116626"/>
                  <a:pt x="1314831" y="129295"/>
                  <a:pt x="1330138" y="138224"/>
                </a:cubicBezTo>
                <a:cubicBezTo>
                  <a:pt x="1357520" y="154197"/>
                  <a:pt x="1388016" y="164444"/>
                  <a:pt x="1415199" y="180754"/>
                </a:cubicBezTo>
                <a:cubicBezTo>
                  <a:pt x="1477972" y="218417"/>
                  <a:pt x="1448756" y="206116"/>
                  <a:pt x="1500259" y="223284"/>
                </a:cubicBezTo>
                <a:cubicBezTo>
                  <a:pt x="1514436" y="233917"/>
                  <a:pt x="1526939" y="247257"/>
                  <a:pt x="1542789" y="255182"/>
                </a:cubicBezTo>
                <a:cubicBezTo>
                  <a:pt x="1555860" y="261717"/>
                  <a:pt x="1571457" y="261193"/>
                  <a:pt x="1585320" y="265814"/>
                </a:cubicBezTo>
                <a:cubicBezTo>
                  <a:pt x="1603426" y="271849"/>
                  <a:pt x="1621041" y="279328"/>
                  <a:pt x="1638482" y="287079"/>
                </a:cubicBezTo>
                <a:cubicBezTo>
                  <a:pt x="1652966" y="293516"/>
                  <a:pt x="1665515" y="305023"/>
                  <a:pt x="1681013" y="308344"/>
                </a:cubicBezTo>
                <a:cubicBezTo>
                  <a:pt x="1715841" y="315807"/>
                  <a:pt x="1751964" y="314815"/>
                  <a:pt x="1787338" y="318977"/>
                </a:cubicBezTo>
                <a:cubicBezTo>
                  <a:pt x="1833840" y="324448"/>
                  <a:pt x="1879427" y="332553"/>
                  <a:pt x="1925561" y="340242"/>
                </a:cubicBezTo>
                <a:cubicBezTo>
                  <a:pt x="2015836" y="370335"/>
                  <a:pt x="1979929" y="361507"/>
                  <a:pt x="2159478" y="361507"/>
                </a:cubicBezTo>
                <a:cubicBezTo>
                  <a:pt x="2244612" y="361507"/>
                  <a:pt x="2329599" y="354419"/>
                  <a:pt x="2414659" y="350875"/>
                </a:cubicBezTo>
                <a:cubicBezTo>
                  <a:pt x="2478454" y="354419"/>
                  <a:pt x="2542372" y="356201"/>
                  <a:pt x="2606045" y="361507"/>
                </a:cubicBezTo>
                <a:cubicBezTo>
                  <a:pt x="2627529" y="363297"/>
                  <a:pt x="2648498" y="369091"/>
                  <a:pt x="2669840" y="372140"/>
                </a:cubicBezTo>
                <a:cubicBezTo>
                  <a:pt x="2698127" y="376181"/>
                  <a:pt x="2726547" y="379228"/>
                  <a:pt x="2754901" y="382772"/>
                </a:cubicBezTo>
                <a:cubicBezTo>
                  <a:pt x="2769078" y="389861"/>
                  <a:pt x="2782394" y="399026"/>
                  <a:pt x="2797431" y="404038"/>
                </a:cubicBezTo>
                <a:cubicBezTo>
                  <a:pt x="2814575" y="409753"/>
                  <a:pt x="2833062" y="410287"/>
                  <a:pt x="2850594" y="414670"/>
                </a:cubicBezTo>
                <a:cubicBezTo>
                  <a:pt x="2861467" y="417388"/>
                  <a:pt x="2871859" y="421759"/>
                  <a:pt x="2882492" y="425303"/>
                </a:cubicBezTo>
                <a:cubicBezTo>
                  <a:pt x="2896669" y="435935"/>
                  <a:pt x="2911567" y="445668"/>
                  <a:pt x="2925022" y="457200"/>
                </a:cubicBezTo>
                <a:cubicBezTo>
                  <a:pt x="2936439" y="466986"/>
                  <a:pt x="2945282" y="479576"/>
                  <a:pt x="2956920" y="489098"/>
                </a:cubicBezTo>
                <a:cubicBezTo>
                  <a:pt x="2984350" y="511541"/>
                  <a:pt x="3041980" y="552893"/>
                  <a:pt x="3041980" y="552893"/>
                </a:cubicBezTo>
                <a:cubicBezTo>
                  <a:pt x="3102925" y="644313"/>
                  <a:pt x="3029854" y="528643"/>
                  <a:pt x="3073878" y="616689"/>
                </a:cubicBezTo>
                <a:cubicBezTo>
                  <a:pt x="3079593" y="628118"/>
                  <a:pt x="3088055" y="637954"/>
                  <a:pt x="3095143" y="648586"/>
                </a:cubicBezTo>
                <a:cubicBezTo>
                  <a:pt x="3091599" y="680484"/>
                  <a:pt x="3091727" y="713007"/>
                  <a:pt x="3084510" y="744279"/>
                </a:cubicBezTo>
                <a:cubicBezTo>
                  <a:pt x="3080946" y="759723"/>
                  <a:pt x="3069132" y="772093"/>
                  <a:pt x="3063245" y="786810"/>
                </a:cubicBezTo>
                <a:cubicBezTo>
                  <a:pt x="3054920" y="807622"/>
                  <a:pt x="3052004" y="830556"/>
                  <a:pt x="3041980" y="850605"/>
                </a:cubicBezTo>
                <a:cubicBezTo>
                  <a:pt x="3034892" y="864782"/>
                  <a:pt x="3027152" y="878651"/>
                  <a:pt x="3020715" y="893135"/>
                </a:cubicBezTo>
                <a:cubicBezTo>
                  <a:pt x="3012963" y="910576"/>
                  <a:pt x="3005486" y="928191"/>
                  <a:pt x="2999450" y="946298"/>
                </a:cubicBezTo>
                <a:cubicBezTo>
                  <a:pt x="2994829" y="960161"/>
                  <a:pt x="2994752" y="975474"/>
                  <a:pt x="2988817" y="988828"/>
                </a:cubicBezTo>
                <a:cubicBezTo>
                  <a:pt x="2980424" y="1007713"/>
                  <a:pt x="2968932" y="1025174"/>
                  <a:pt x="2956920" y="1041991"/>
                </a:cubicBezTo>
                <a:cubicBezTo>
                  <a:pt x="2936611" y="1070423"/>
                  <a:pt x="2931257" y="1060077"/>
                  <a:pt x="2903757" y="1084521"/>
                </a:cubicBezTo>
                <a:cubicBezTo>
                  <a:pt x="2881280" y="1104501"/>
                  <a:pt x="2864984" y="1131635"/>
                  <a:pt x="2839961" y="1148317"/>
                </a:cubicBezTo>
                <a:cubicBezTo>
                  <a:pt x="2829329" y="1155405"/>
                  <a:pt x="2817881" y="1161401"/>
                  <a:pt x="2808064" y="1169582"/>
                </a:cubicBezTo>
                <a:cubicBezTo>
                  <a:pt x="2796512" y="1179208"/>
                  <a:pt x="2785792" y="1189928"/>
                  <a:pt x="2776166" y="1201479"/>
                </a:cubicBezTo>
                <a:cubicBezTo>
                  <a:pt x="2767985" y="1211296"/>
                  <a:pt x="2767098" y="1229565"/>
                  <a:pt x="2754901" y="1233377"/>
                </a:cubicBezTo>
                <a:cubicBezTo>
                  <a:pt x="2707060" y="1248327"/>
                  <a:pt x="2655664" y="1247554"/>
                  <a:pt x="2606045" y="1254642"/>
                </a:cubicBezTo>
                <a:cubicBezTo>
                  <a:pt x="2581236" y="1268819"/>
                  <a:pt x="2555392" y="1281322"/>
                  <a:pt x="2531617" y="1297172"/>
                </a:cubicBezTo>
                <a:cubicBezTo>
                  <a:pt x="2514926" y="1308300"/>
                  <a:pt x="2498565" y="1334539"/>
                  <a:pt x="2489087" y="1350335"/>
                </a:cubicBezTo>
                <a:cubicBezTo>
                  <a:pt x="2480243" y="1365076"/>
                  <a:pt x="2444507" y="1432643"/>
                  <a:pt x="2425292" y="1456661"/>
                </a:cubicBezTo>
                <a:cubicBezTo>
                  <a:pt x="2419030" y="1464489"/>
                  <a:pt x="2411637" y="1471402"/>
                  <a:pt x="2404026" y="1477926"/>
                </a:cubicBezTo>
                <a:cubicBezTo>
                  <a:pt x="2355576" y="1519454"/>
                  <a:pt x="2336540" y="1532934"/>
                  <a:pt x="2276436" y="1562986"/>
                </a:cubicBezTo>
                <a:cubicBezTo>
                  <a:pt x="2266411" y="1567998"/>
                  <a:pt x="2254563" y="1568607"/>
                  <a:pt x="2244538" y="1573619"/>
                </a:cubicBezTo>
                <a:cubicBezTo>
                  <a:pt x="2233108" y="1579334"/>
                  <a:pt x="2223811" y="1588678"/>
                  <a:pt x="2212640" y="1594884"/>
                </a:cubicBezTo>
                <a:cubicBezTo>
                  <a:pt x="2149748" y="1629824"/>
                  <a:pt x="2163322" y="1623163"/>
                  <a:pt x="2106315" y="1637414"/>
                </a:cubicBezTo>
                <a:cubicBezTo>
                  <a:pt x="2085050" y="1651591"/>
                  <a:pt x="2065379" y="1668514"/>
                  <a:pt x="2042520" y="1679944"/>
                </a:cubicBezTo>
                <a:cubicBezTo>
                  <a:pt x="2022471" y="1689969"/>
                  <a:pt x="1999712" y="1693339"/>
                  <a:pt x="1978724" y="1701210"/>
                </a:cubicBezTo>
                <a:cubicBezTo>
                  <a:pt x="1942983" y="1714613"/>
                  <a:pt x="1907370" y="1728440"/>
                  <a:pt x="1872399" y="1743740"/>
                </a:cubicBezTo>
                <a:cubicBezTo>
                  <a:pt x="1850617" y="1753270"/>
                  <a:pt x="1830329" y="1765982"/>
                  <a:pt x="1808603" y="1775638"/>
                </a:cubicBezTo>
                <a:cubicBezTo>
                  <a:pt x="1788994" y="1784353"/>
                  <a:pt x="1753479" y="1792077"/>
                  <a:pt x="1734175" y="1796903"/>
                </a:cubicBezTo>
                <a:cubicBezTo>
                  <a:pt x="1712910" y="1818168"/>
                  <a:pt x="1694351" y="1842538"/>
                  <a:pt x="1670380" y="1860698"/>
                </a:cubicBezTo>
                <a:cubicBezTo>
                  <a:pt x="1577111" y="1931357"/>
                  <a:pt x="1474672" y="1989621"/>
                  <a:pt x="1383301" y="2062717"/>
                </a:cubicBezTo>
                <a:cubicBezTo>
                  <a:pt x="1365580" y="2076894"/>
                  <a:pt x="1347217" y="2090303"/>
                  <a:pt x="1330138" y="2105247"/>
                </a:cubicBezTo>
                <a:cubicBezTo>
                  <a:pt x="1318822" y="2115149"/>
                  <a:pt x="1308873" y="2126512"/>
                  <a:pt x="1298240" y="2137144"/>
                </a:cubicBezTo>
                <a:cubicBezTo>
                  <a:pt x="1294696" y="2147777"/>
                  <a:pt x="1294783" y="2160432"/>
                  <a:pt x="1287608" y="2169042"/>
                </a:cubicBezTo>
                <a:cubicBezTo>
                  <a:pt x="1276264" y="2182656"/>
                  <a:pt x="1259498" y="2190640"/>
                  <a:pt x="1245078" y="2200940"/>
                </a:cubicBezTo>
                <a:cubicBezTo>
                  <a:pt x="1210014" y="2225986"/>
                  <a:pt x="1212180" y="2222705"/>
                  <a:pt x="1170650" y="2243470"/>
                </a:cubicBezTo>
                <a:cubicBezTo>
                  <a:pt x="1078501" y="2239926"/>
                  <a:pt x="986202" y="2239183"/>
                  <a:pt x="894203" y="2232838"/>
                </a:cubicBezTo>
                <a:cubicBezTo>
                  <a:pt x="883022" y="2232067"/>
                  <a:pt x="872800" y="2226140"/>
                  <a:pt x="862306" y="2222205"/>
                </a:cubicBezTo>
                <a:cubicBezTo>
                  <a:pt x="844435" y="2215503"/>
                  <a:pt x="825984" y="2209922"/>
                  <a:pt x="809143" y="2200940"/>
                </a:cubicBezTo>
                <a:cubicBezTo>
                  <a:pt x="772673" y="2181490"/>
                  <a:pt x="742028" y="2150214"/>
                  <a:pt x="702817" y="2137144"/>
                </a:cubicBezTo>
                <a:cubicBezTo>
                  <a:pt x="571692" y="2093436"/>
                  <a:pt x="661409" y="2116998"/>
                  <a:pt x="426371" y="2105247"/>
                </a:cubicBezTo>
                <a:cubicBezTo>
                  <a:pt x="405106" y="2098159"/>
                  <a:pt x="378425" y="2099832"/>
                  <a:pt x="362575" y="2083982"/>
                </a:cubicBezTo>
                <a:cubicBezTo>
                  <a:pt x="321642" y="2043048"/>
                  <a:pt x="343189" y="2060425"/>
                  <a:pt x="298780" y="2030819"/>
                </a:cubicBezTo>
                <a:cubicBezTo>
                  <a:pt x="290103" y="2004788"/>
                  <a:pt x="283305" y="1979384"/>
                  <a:pt x="266882" y="1956391"/>
                </a:cubicBezTo>
                <a:cubicBezTo>
                  <a:pt x="258142" y="1944155"/>
                  <a:pt x="245617" y="1935126"/>
                  <a:pt x="234985" y="1924493"/>
                </a:cubicBezTo>
                <a:cubicBezTo>
                  <a:pt x="215681" y="1866584"/>
                  <a:pt x="239246" y="1910221"/>
                  <a:pt x="171189" y="1871331"/>
                </a:cubicBezTo>
                <a:cubicBezTo>
                  <a:pt x="162485" y="1866357"/>
                  <a:pt x="158265" y="1855626"/>
                  <a:pt x="149924" y="1850065"/>
                </a:cubicBezTo>
                <a:cubicBezTo>
                  <a:pt x="136736" y="1841273"/>
                  <a:pt x="121878" y="1835237"/>
                  <a:pt x="107394" y="1828800"/>
                </a:cubicBezTo>
                <a:cubicBezTo>
                  <a:pt x="69249" y="1811847"/>
                  <a:pt x="57408" y="1808594"/>
                  <a:pt x="22333" y="1796903"/>
                </a:cubicBezTo>
                <a:cubicBezTo>
                  <a:pt x="7287" y="1751763"/>
                  <a:pt x="0" y="1749915"/>
                  <a:pt x="32966" y="1690577"/>
                </a:cubicBezTo>
                <a:cubicBezTo>
                  <a:pt x="39172" y="1679406"/>
                  <a:pt x="54641" y="1676979"/>
                  <a:pt x="64864" y="1669312"/>
                </a:cubicBezTo>
                <a:cubicBezTo>
                  <a:pt x="83019" y="1655696"/>
                  <a:pt x="100947" y="1641726"/>
                  <a:pt x="118026" y="1626782"/>
                </a:cubicBezTo>
                <a:cubicBezTo>
                  <a:pt x="129342" y="1616880"/>
                  <a:pt x="137413" y="1603225"/>
                  <a:pt x="149924" y="1594884"/>
                </a:cubicBezTo>
                <a:cubicBezTo>
                  <a:pt x="159249" y="1588667"/>
                  <a:pt x="171328" y="1588186"/>
                  <a:pt x="181822" y="1584251"/>
                </a:cubicBezTo>
                <a:cubicBezTo>
                  <a:pt x="199693" y="1577549"/>
                  <a:pt x="217264" y="1570074"/>
                  <a:pt x="234985" y="1562986"/>
                </a:cubicBezTo>
                <a:cubicBezTo>
                  <a:pt x="242073" y="1552354"/>
                  <a:pt x="247214" y="1540125"/>
                  <a:pt x="256250" y="1531089"/>
                </a:cubicBezTo>
                <a:cubicBezTo>
                  <a:pt x="265286" y="1522053"/>
                  <a:pt x="277052" y="1516164"/>
                  <a:pt x="288147" y="1509824"/>
                </a:cubicBezTo>
                <a:cubicBezTo>
                  <a:pt x="356019" y="1471039"/>
                  <a:pt x="338782" y="1490021"/>
                  <a:pt x="447636" y="1477926"/>
                </a:cubicBezTo>
                <a:cubicBezTo>
                  <a:pt x="472544" y="1475158"/>
                  <a:pt x="497255" y="1470837"/>
                  <a:pt x="522064" y="1467293"/>
                </a:cubicBezTo>
                <a:cubicBezTo>
                  <a:pt x="615161" y="1436262"/>
                  <a:pt x="581592" y="1443160"/>
                  <a:pt x="766613" y="1467293"/>
                </a:cubicBezTo>
                <a:cubicBezTo>
                  <a:pt x="793805" y="1470840"/>
                  <a:pt x="799709" y="1497784"/>
                  <a:pt x="819775" y="1509824"/>
                </a:cubicBezTo>
                <a:cubicBezTo>
                  <a:pt x="829386" y="1515590"/>
                  <a:pt x="841040" y="1516912"/>
                  <a:pt x="851673" y="1520456"/>
                </a:cubicBezTo>
                <a:cubicBezTo>
                  <a:pt x="912141" y="1580924"/>
                  <a:pt x="853918" y="1532212"/>
                  <a:pt x="915468" y="1562986"/>
                </a:cubicBezTo>
                <a:cubicBezTo>
                  <a:pt x="926898" y="1568701"/>
                  <a:pt x="934969" y="1581152"/>
                  <a:pt x="947366" y="1584251"/>
                </a:cubicBezTo>
                <a:cubicBezTo>
                  <a:pt x="964558" y="1588549"/>
                  <a:pt x="982808" y="1584251"/>
                  <a:pt x="1000529" y="1584251"/>
                </a:cubicBezTo>
                <a:lnTo>
                  <a:pt x="979264" y="1584251"/>
                </a:lnTo>
                <a:lnTo>
                  <a:pt x="1011161" y="1562986"/>
                </a:lnTo>
              </a:path>
            </a:pathLst>
          </a:custGeom>
          <a:solidFill>
            <a:srgbClr val="FFFF00">
              <a:alpha val="71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828800" y="3048000"/>
            <a:ext cx="4724400" cy="2482702"/>
          </a:xfrm>
          <a:custGeom>
            <a:avLst/>
            <a:gdLst>
              <a:gd name="connsiteX0" fmla="*/ 3511 w 4417753"/>
              <a:gd name="connsiteY0" fmla="*/ 1775637 h 2413590"/>
              <a:gd name="connsiteX1" fmla="*/ 3511 w 4417753"/>
              <a:gd name="connsiteY1" fmla="*/ 1775637 h 2413590"/>
              <a:gd name="connsiteX2" fmla="*/ 67306 w 4417753"/>
              <a:gd name="connsiteY2" fmla="*/ 1711841 h 2413590"/>
              <a:gd name="connsiteX3" fmla="*/ 99204 w 4417753"/>
              <a:gd name="connsiteY3" fmla="*/ 1690576 h 2413590"/>
              <a:gd name="connsiteX4" fmla="*/ 141734 w 4417753"/>
              <a:gd name="connsiteY4" fmla="*/ 1616148 h 2413590"/>
              <a:gd name="connsiteX5" fmla="*/ 248060 w 4417753"/>
              <a:gd name="connsiteY5" fmla="*/ 1584251 h 2413590"/>
              <a:gd name="connsiteX6" fmla="*/ 322488 w 4417753"/>
              <a:gd name="connsiteY6" fmla="*/ 1552353 h 2413590"/>
              <a:gd name="connsiteX7" fmla="*/ 354385 w 4417753"/>
              <a:gd name="connsiteY7" fmla="*/ 1531088 h 2413590"/>
              <a:gd name="connsiteX8" fmla="*/ 375650 w 4417753"/>
              <a:gd name="connsiteY8" fmla="*/ 1499190 h 2413590"/>
              <a:gd name="connsiteX9" fmla="*/ 386283 w 4417753"/>
              <a:gd name="connsiteY9" fmla="*/ 1467293 h 2413590"/>
              <a:gd name="connsiteX10" fmla="*/ 407548 w 4417753"/>
              <a:gd name="connsiteY10" fmla="*/ 1424762 h 2413590"/>
              <a:gd name="connsiteX11" fmla="*/ 428813 w 4417753"/>
              <a:gd name="connsiteY11" fmla="*/ 1392865 h 2413590"/>
              <a:gd name="connsiteX12" fmla="*/ 439446 w 4417753"/>
              <a:gd name="connsiteY12" fmla="*/ 1360967 h 2413590"/>
              <a:gd name="connsiteX13" fmla="*/ 503241 w 4417753"/>
              <a:gd name="connsiteY13" fmla="*/ 1307804 h 2413590"/>
              <a:gd name="connsiteX14" fmla="*/ 577669 w 4417753"/>
              <a:gd name="connsiteY14" fmla="*/ 1275907 h 2413590"/>
              <a:gd name="connsiteX15" fmla="*/ 683995 w 4417753"/>
              <a:gd name="connsiteY15" fmla="*/ 1212111 h 2413590"/>
              <a:gd name="connsiteX16" fmla="*/ 726525 w 4417753"/>
              <a:gd name="connsiteY16" fmla="*/ 1201479 h 2413590"/>
              <a:gd name="connsiteX17" fmla="*/ 779688 w 4417753"/>
              <a:gd name="connsiteY17" fmla="*/ 1180214 h 2413590"/>
              <a:gd name="connsiteX18" fmla="*/ 832850 w 4417753"/>
              <a:gd name="connsiteY18" fmla="*/ 1169581 h 2413590"/>
              <a:gd name="connsiteX19" fmla="*/ 907278 w 4417753"/>
              <a:gd name="connsiteY19" fmla="*/ 1148316 h 2413590"/>
              <a:gd name="connsiteX20" fmla="*/ 939176 w 4417753"/>
              <a:gd name="connsiteY20" fmla="*/ 1127051 h 2413590"/>
              <a:gd name="connsiteX21" fmla="*/ 960441 w 4417753"/>
              <a:gd name="connsiteY21" fmla="*/ 1095153 h 2413590"/>
              <a:gd name="connsiteX22" fmla="*/ 992339 w 4417753"/>
              <a:gd name="connsiteY22" fmla="*/ 1084521 h 2413590"/>
              <a:gd name="connsiteX23" fmla="*/ 1034869 w 4417753"/>
              <a:gd name="connsiteY23" fmla="*/ 1073888 h 2413590"/>
              <a:gd name="connsiteX24" fmla="*/ 1066767 w 4417753"/>
              <a:gd name="connsiteY24" fmla="*/ 1063255 h 2413590"/>
              <a:gd name="connsiteX25" fmla="*/ 1109297 w 4417753"/>
              <a:gd name="connsiteY25" fmla="*/ 1052623 h 2413590"/>
              <a:gd name="connsiteX26" fmla="*/ 1173092 w 4417753"/>
              <a:gd name="connsiteY26" fmla="*/ 1031358 h 2413590"/>
              <a:gd name="connsiteX27" fmla="*/ 1247520 w 4417753"/>
              <a:gd name="connsiteY27" fmla="*/ 988828 h 2413590"/>
              <a:gd name="connsiteX28" fmla="*/ 1290050 w 4417753"/>
              <a:gd name="connsiteY28" fmla="*/ 978195 h 2413590"/>
              <a:gd name="connsiteX29" fmla="*/ 1364478 w 4417753"/>
              <a:gd name="connsiteY29" fmla="*/ 925032 h 2413590"/>
              <a:gd name="connsiteX30" fmla="*/ 1449539 w 4417753"/>
              <a:gd name="connsiteY30" fmla="*/ 903767 h 2413590"/>
              <a:gd name="connsiteX31" fmla="*/ 1534599 w 4417753"/>
              <a:gd name="connsiteY31" fmla="*/ 850604 h 2413590"/>
              <a:gd name="connsiteX32" fmla="*/ 1598395 w 4417753"/>
              <a:gd name="connsiteY32" fmla="*/ 839972 h 2413590"/>
              <a:gd name="connsiteX33" fmla="*/ 1672822 w 4417753"/>
              <a:gd name="connsiteY33" fmla="*/ 797441 h 2413590"/>
              <a:gd name="connsiteX34" fmla="*/ 1736618 w 4417753"/>
              <a:gd name="connsiteY34" fmla="*/ 786809 h 2413590"/>
              <a:gd name="connsiteX35" fmla="*/ 1779148 w 4417753"/>
              <a:gd name="connsiteY35" fmla="*/ 776176 h 2413590"/>
              <a:gd name="connsiteX36" fmla="*/ 1800413 w 4417753"/>
              <a:gd name="connsiteY36" fmla="*/ 744279 h 2413590"/>
              <a:gd name="connsiteX37" fmla="*/ 1842943 w 4417753"/>
              <a:gd name="connsiteY37" fmla="*/ 733646 h 2413590"/>
              <a:gd name="connsiteX38" fmla="*/ 1906739 w 4417753"/>
              <a:gd name="connsiteY38" fmla="*/ 712381 h 2413590"/>
              <a:gd name="connsiteX39" fmla="*/ 1981167 w 4417753"/>
              <a:gd name="connsiteY39" fmla="*/ 669851 h 2413590"/>
              <a:gd name="connsiteX40" fmla="*/ 2013064 w 4417753"/>
              <a:gd name="connsiteY40" fmla="*/ 659218 h 2413590"/>
              <a:gd name="connsiteX41" fmla="*/ 2076860 w 4417753"/>
              <a:gd name="connsiteY41" fmla="*/ 606055 h 2413590"/>
              <a:gd name="connsiteX42" fmla="*/ 2119390 w 4417753"/>
              <a:gd name="connsiteY42" fmla="*/ 542260 h 2413590"/>
              <a:gd name="connsiteX43" fmla="*/ 2130022 w 4417753"/>
              <a:gd name="connsiteY43" fmla="*/ 510362 h 2413590"/>
              <a:gd name="connsiteX44" fmla="*/ 2098125 w 4417753"/>
              <a:gd name="connsiteY44" fmla="*/ 372139 h 2413590"/>
              <a:gd name="connsiteX45" fmla="*/ 2066227 w 4417753"/>
              <a:gd name="connsiteY45" fmla="*/ 340241 h 2413590"/>
              <a:gd name="connsiteX46" fmla="*/ 2034329 w 4417753"/>
              <a:gd name="connsiteY46" fmla="*/ 297711 h 2413590"/>
              <a:gd name="connsiteX47" fmla="*/ 2002432 w 4417753"/>
              <a:gd name="connsiteY47" fmla="*/ 276446 h 2413590"/>
              <a:gd name="connsiteX48" fmla="*/ 1949269 w 4417753"/>
              <a:gd name="connsiteY48" fmla="*/ 202018 h 2413590"/>
              <a:gd name="connsiteX49" fmla="*/ 1938636 w 4417753"/>
              <a:gd name="connsiteY49" fmla="*/ 170121 h 2413590"/>
              <a:gd name="connsiteX50" fmla="*/ 1949269 w 4417753"/>
              <a:gd name="connsiteY50" fmla="*/ 116958 h 2413590"/>
              <a:gd name="connsiteX51" fmla="*/ 2098125 w 4417753"/>
              <a:gd name="connsiteY51" fmla="*/ 21265 h 2413590"/>
              <a:gd name="connsiteX52" fmla="*/ 2130022 w 4417753"/>
              <a:gd name="connsiteY52" fmla="*/ 0 h 2413590"/>
              <a:gd name="connsiteX53" fmla="*/ 2204450 w 4417753"/>
              <a:gd name="connsiteY53" fmla="*/ 10632 h 2413590"/>
              <a:gd name="connsiteX54" fmla="*/ 2268246 w 4417753"/>
              <a:gd name="connsiteY54" fmla="*/ 42530 h 2413590"/>
              <a:gd name="connsiteX55" fmla="*/ 2927464 w 4417753"/>
              <a:gd name="connsiteY55" fmla="*/ 53162 h 2413590"/>
              <a:gd name="connsiteX56" fmla="*/ 2991260 w 4417753"/>
              <a:gd name="connsiteY56" fmla="*/ 74428 h 2413590"/>
              <a:gd name="connsiteX57" fmla="*/ 3023157 w 4417753"/>
              <a:gd name="connsiteY57" fmla="*/ 85060 h 2413590"/>
              <a:gd name="connsiteX58" fmla="*/ 3055055 w 4417753"/>
              <a:gd name="connsiteY58" fmla="*/ 106325 h 2413590"/>
              <a:gd name="connsiteX59" fmla="*/ 3118850 w 4417753"/>
              <a:gd name="connsiteY59" fmla="*/ 127590 h 2413590"/>
              <a:gd name="connsiteX60" fmla="*/ 3182646 w 4417753"/>
              <a:gd name="connsiteY60" fmla="*/ 170121 h 2413590"/>
              <a:gd name="connsiteX61" fmla="*/ 3225176 w 4417753"/>
              <a:gd name="connsiteY61" fmla="*/ 233916 h 2413590"/>
              <a:gd name="connsiteX62" fmla="*/ 3267706 w 4417753"/>
              <a:gd name="connsiteY62" fmla="*/ 350874 h 2413590"/>
              <a:gd name="connsiteX63" fmla="*/ 3288971 w 4417753"/>
              <a:gd name="connsiteY63" fmla="*/ 414669 h 2413590"/>
              <a:gd name="connsiteX64" fmla="*/ 3299604 w 4417753"/>
              <a:gd name="connsiteY64" fmla="*/ 446567 h 2413590"/>
              <a:gd name="connsiteX65" fmla="*/ 3310236 w 4417753"/>
              <a:gd name="connsiteY65" fmla="*/ 499730 h 2413590"/>
              <a:gd name="connsiteX66" fmla="*/ 3331501 w 4417753"/>
              <a:gd name="connsiteY66" fmla="*/ 531628 h 2413590"/>
              <a:gd name="connsiteX67" fmla="*/ 3352767 w 4417753"/>
              <a:gd name="connsiteY67" fmla="*/ 616688 h 2413590"/>
              <a:gd name="connsiteX68" fmla="*/ 3416562 w 4417753"/>
              <a:gd name="connsiteY68" fmla="*/ 680483 h 2413590"/>
              <a:gd name="connsiteX69" fmla="*/ 3427195 w 4417753"/>
              <a:gd name="connsiteY69" fmla="*/ 712381 h 2413590"/>
              <a:gd name="connsiteX70" fmla="*/ 3490990 w 4417753"/>
              <a:gd name="connsiteY70" fmla="*/ 744279 h 2413590"/>
              <a:gd name="connsiteX71" fmla="*/ 3554785 w 4417753"/>
              <a:gd name="connsiteY71" fmla="*/ 797441 h 2413590"/>
              <a:gd name="connsiteX72" fmla="*/ 3607948 w 4417753"/>
              <a:gd name="connsiteY72" fmla="*/ 839972 h 2413590"/>
              <a:gd name="connsiteX73" fmla="*/ 3639846 w 4417753"/>
              <a:gd name="connsiteY73" fmla="*/ 850604 h 2413590"/>
              <a:gd name="connsiteX74" fmla="*/ 3693008 w 4417753"/>
              <a:gd name="connsiteY74" fmla="*/ 871869 h 2413590"/>
              <a:gd name="connsiteX75" fmla="*/ 3831232 w 4417753"/>
              <a:gd name="connsiteY75" fmla="*/ 893135 h 2413590"/>
              <a:gd name="connsiteX76" fmla="*/ 3884395 w 4417753"/>
              <a:gd name="connsiteY76" fmla="*/ 914400 h 2413590"/>
              <a:gd name="connsiteX77" fmla="*/ 3926925 w 4417753"/>
              <a:gd name="connsiteY77" fmla="*/ 925032 h 2413590"/>
              <a:gd name="connsiteX78" fmla="*/ 4320329 w 4417753"/>
              <a:gd name="connsiteY78" fmla="*/ 946297 h 2413590"/>
              <a:gd name="connsiteX79" fmla="*/ 4362860 w 4417753"/>
              <a:gd name="connsiteY79" fmla="*/ 956930 h 2413590"/>
              <a:gd name="connsiteX80" fmla="*/ 4416022 w 4417753"/>
              <a:gd name="connsiteY80" fmla="*/ 1031358 h 2413590"/>
              <a:gd name="connsiteX81" fmla="*/ 4405390 w 4417753"/>
              <a:gd name="connsiteY81" fmla="*/ 1095153 h 2413590"/>
              <a:gd name="connsiteX82" fmla="*/ 4299064 w 4417753"/>
              <a:gd name="connsiteY82" fmla="*/ 1148316 h 2413590"/>
              <a:gd name="connsiteX83" fmla="*/ 4267167 w 4417753"/>
              <a:gd name="connsiteY83" fmla="*/ 1158948 h 2413590"/>
              <a:gd name="connsiteX84" fmla="*/ 4224636 w 4417753"/>
              <a:gd name="connsiteY84" fmla="*/ 1169581 h 2413590"/>
              <a:gd name="connsiteX85" fmla="*/ 4107678 w 4417753"/>
              <a:gd name="connsiteY85" fmla="*/ 1222744 h 2413590"/>
              <a:gd name="connsiteX86" fmla="*/ 4107678 w 4417753"/>
              <a:gd name="connsiteY86" fmla="*/ 1222744 h 2413590"/>
              <a:gd name="connsiteX87" fmla="*/ 4075781 w 4417753"/>
              <a:gd name="connsiteY87" fmla="*/ 1233376 h 2413590"/>
              <a:gd name="connsiteX88" fmla="*/ 4001353 w 4417753"/>
              <a:gd name="connsiteY88" fmla="*/ 1254641 h 2413590"/>
              <a:gd name="connsiteX89" fmla="*/ 3958822 w 4417753"/>
              <a:gd name="connsiteY89" fmla="*/ 1275907 h 2413590"/>
              <a:gd name="connsiteX90" fmla="*/ 3926925 w 4417753"/>
              <a:gd name="connsiteY90" fmla="*/ 1297172 h 2413590"/>
              <a:gd name="connsiteX91" fmla="*/ 3820599 w 4417753"/>
              <a:gd name="connsiteY91" fmla="*/ 1318437 h 2413590"/>
              <a:gd name="connsiteX92" fmla="*/ 3788701 w 4417753"/>
              <a:gd name="connsiteY92" fmla="*/ 1329069 h 2413590"/>
              <a:gd name="connsiteX93" fmla="*/ 3756804 w 4417753"/>
              <a:gd name="connsiteY93" fmla="*/ 1350335 h 2413590"/>
              <a:gd name="connsiteX94" fmla="*/ 3735539 w 4417753"/>
              <a:gd name="connsiteY94" fmla="*/ 1382232 h 2413590"/>
              <a:gd name="connsiteX95" fmla="*/ 3693008 w 4417753"/>
              <a:gd name="connsiteY95" fmla="*/ 1392865 h 2413590"/>
              <a:gd name="connsiteX96" fmla="*/ 3597315 w 4417753"/>
              <a:gd name="connsiteY96" fmla="*/ 1382232 h 2413590"/>
              <a:gd name="connsiteX97" fmla="*/ 3544153 w 4417753"/>
              <a:gd name="connsiteY97" fmla="*/ 1329069 h 2413590"/>
              <a:gd name="connsiteX98" fmla="*/ 3427195 w 4417753"/>
              <a:gd name="connsiteY98" fmla="*/ 1275907 h 2413590"/>
              <a:gd name="connsiteX99" fmla="*/ 3214543 w 4417753"/>
              <a:gd name="connsiteY99" fmla="*/ 1275907 h 2413590"/>
              <a:gd name="connsiteX100" fmla="*/ 3086953 w 4417753"/>
              <a:gd name="connsiteY100" fmla="*/ 1318437 h 2413590"/>
              <a:gd name="connsiteX101" fmla="*/ 2980627 w 4417753"/>
              <a:gd name="connsiteY101" fmla="*/ 1360967 h 2413590"/>
              <a:gd name="connsiteX102" fmla="*/ 2863669 w 4417753"/>
              <a:gd name="connsiteY102" fmla="*/ 1467293 h 2413590"/>
              <a:gd name="connsiteX103" fmla="*/ 2821139 w 4417753"/>
              <a:gd name="connsiteY103" fmla="*/ 1509823 h 2413590"/>
              <a:gd name="connsiteX104" fmla="*/ 2746711 w 4417753"/>
              <a:gd name="connsiteY104" fmla="*/ 1562986 h 2413590"/>
              <a:gd name="connsiteX105" fmla="*/ 2725446 w 4417753"/>
              <a:gd name="connsiteY105" fmla="*/ 1594883 h 2413590"/>
              <a:gd name="connsiteX106" fmla="*/ 2640385 w 4417753"/>
              <a:gd name="connsiteY106" fmla="*/ 1669311 h 2413590"/>
              <a:gd name="connsiteX107" fmla="*/ 2619120 w 4417753"/>
              <a:gd name="connsiteY107" fmla="*/ 1701209 h 2413590"/>
              <a:gd name="connsiteX108" fmla="*/ 2565957 w 4417753"/>
              <a:gd name="connsiteY108" fmla="*/ 1765004 h 2413590"/>
              <a:gd name="connsiteX109" fmla="*/ 2523427 w 4417753"/>
              <a:gd name="connsiteY109" fmla="*/ 1839432 h 2413590"/>
              <a:gd name="connsiteX110" fmla="*/ 2512795 w 4417753"/>
              <a:gd name="connsiteY110" fmla="*/ 1871330 h 2413590"/>
              <a:gd name="connsiteX111" fmla="*/ 2480897 w 4417753"/>
              <a:gd name="connsiteY111" fmla="*/ 1913860 h 2413590"/>
              <a:gd name="connsiteX112" fmla="*/ 2417101 w 4417753"/>
              <a:gd name="connsiteY112" fmla="*/ 2020186 h 2413590"/>
              <a:gd name="connsiteX113" fmla="*/ 2385204 w 4417753"/>
              <a:gd name="connsiteY113" fmla="*/ 2041451 h 2413590"/>
              <a:gd name="connsiteX114" fmla="*/ 2278878 w 4417753"/>
              <a:gd name="connsiteY114" fmla="*/ 2126511 h 2413590"/>
              <a:gd name="connsiteX115" fmla="*/ 2161920 w 4417753"/>
              <a:gd name="connsiteY115" fmla="*/ 2200939 h 2413590"/>
              <a:gd name="connsiteX116" fmla="*/ 2076860 w 4417753"/>
              <a:gd name="connsiteY116" fmla="*/ 2254102 h 2413590"/>
              <a:gd name="connsiteX117" fmla="*/ 2013064 w 4417753"/>
              <a:gd name="connsiteY117" fmla="*/ 2286000 h 2413590"/>
              <a:gd name="connsiteX118" fmla="*/ 1949269 w 4417753"/>
              <a:gd name="connsiteY118" fmla="*/ 2328530 h 2413590"/>
              <a:gd name="connsiteX119" fmla="*/ 1896106 w 4417753"/>
              <a:gd name="connsiteY119" fmla="*/ 2349795 h 2413590"/>
              <a:gd name="connsiteX120" fmla="*/ 1821678 w 4417753"/>
              <a:gd name="connsiteY120" fmla="*/ 2371060 h 2413590"/>
              <a:gd name="connsiteX121" fmla="*/ 1789781 w 4417753"/>
              <a:gd name="connsiteY121" fmla="*/ 2392325 h 2413590"/>
              <a:gd name="connsiteX122" fmla="*/ 1736618 w 4417753"/>
              <a:gd name="connsiteY122" fmla="*/ 2402958 h 2413590"/>
              <a:gd name="connsiteX123" fmla="*/ 1694088 w 4417753"/>
              <a:gd name="connsiteY123" fmla="*/ 2413590 h 2413590"/>
              <a:gd name="connsiteX124" fmla="*/ 1407008 w 4417753"/>
              <a:gd name="connsiteY124" fmla="*/ 2392325 h 2413590"/>
              <a:gd name="connsiteX125" fmla="*/ 1364478 w 4417753"/>
              <a:gd name="connsiteY125" fmla="*/ 2371060 h 2413590"/>
              <a:gd name="connsiteX126" fmla="*/ 1311315 w 4417753"/>
              <a:gd name="connsiteY126" fmla="*/ 2349795 h 2413590"/>
              <a:gd name="connsiteX127" fmla="*/ 1194357 w 4417753"/>
              <a:gd name="connsiteY127" fmla="*/ 2307265 h 2413590"/>
              <a:gd name="connsiteX128" fmla="*/ 1151827 w 4417753"/>
              <a:gd name="connsiteY128" fmla="*/ 2286000 h 2413590"/>
              <a:gd name="connsiteX129" fmla="*/ 1088032 w 4417753"/>
              <a:gd name="connsiteY129" fmla="*/ 2275367 h 2413590"/>
              <a:gd name="connsiteX130" fmla="*/ 1013604 w 4417753"/>
              <a:gd name="connsiteY130" fmla="*/ 2254102 h 2413590"/>
              <a:gd name="connsiteX131" fmla="*/ 971074 w 4417753"/>
              <a:gd name="connsiteY131" fmla="*/ 2243469 h 2413590"/>
              <a:gd name="connsiteX132" fmla="*/ 822218 w 4417753"/>
              <a:gd name="connsiteY132" fmla="*/ 2211572 h 2413590"/>
              <a:gd name="connsiteX133" fmla="*/ 790320 w 4417753"/>
              <a:gd name="connsiteY133" fmla="*/ 2200939 h 2413590"/>
              <a:gd name="connsiteX134" fmla="*/ 705260 w 4417753"/>
              <a:gd name="connsiteY134" fmla="*/ 2179674 h 2413590"/>
              <a:gd name="connsiteX135" fmla="*/ 630832 w 4417753"/>
              <a:gd name="connsiteY135" fmla="*/ 2147776 h 2413590"/>
              <a:gd name="connsiteX136" fmla="*/ 588301 w 4417753"/>
              <a:gd name="connsiteY136" fmla="*/ 2126511 h 2413590"/>
              <a:gd name="connsiteX137" fmla="*/ 503241 w 4417753"/>
              <a:gd name="connsiteY137" fmla="*/ 2105246 h 2413590"/>
              <a:gd name="connsiteX138" fmla="*/ 386283 w 4417753"/>
              <a:gd name="connsiteY138" fmla="*/ 2073348 h 2413590"/>
              <a:gd name="connsiteX139" fmla="*/ 311855 w 4417753"/>
              <a:gd name="connsiteY139" fmla="*/ 2030818 h 2413590"/>
              <a:gd name="connsiteX140" fmla="*/ 301222 w 4417753"/>
              <a:gd name="connsiteY140" fmla="*/ 1998921 h 2413590"/>
              <a:gd name="connsiteX141" fmla="*/ 269325 w 4417753"/>
              <a:gd name="connsiteY141" fmla="*/ 1977655 h 2413590"/>
              <a:gd name="connsiteX142" fmla="*/ 194897 w 4417753"/>
              <a:gd name="connsiteY142" fmla="*/ 1945758 h 2413590"/>
              <a:gd name="connsiteX143" fmla="*/ 120469 w 4417753"/>
              <a:gd name="connsiteY143" fmla="*/ 1913860 h 2413590"/>
              <a:gd name="connsiteX144" fmla="*/ 56674 w 4417753"/>
              <a:gd name="connsiteY144" fmla="*/ 1850065 h 2413590"/>
              <a:gd name="connsiteX145" fmla="*/ 35408 w 4417753"/>
              <a:gd name="connsiteY145" fmla="*/ 1828800 h 2413590"/>
              <a:gd name="connsiteX146" fmla="*/ 24776 w 4417753"/>
              <a:gd name="connsiteY146" fmla="*/ 1775637 h 2413590"/>
              <a:gd name="connsiteX147" fmla="*/ 3511 w 4417753"/>
              <a:gd name="connsiteY147" fmla="*/ 1743739 h 2413590"/>
              <a:gd name="connsiteX148" fmla="*/ 67306 w 4417753"/>
              <a:gd name="connsiteY148" fmla="*/ 1679944 h 2413590"/>
              <a:gd name="connsiteX149" fmla="*/ 162999 w 4417753"/>
              <a:gd name="connsiteY149" fmla="*/ 1626781 h 241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417753" h="2413590">
                <a:moveTo>
                  <a:pt x="3511" y="1775637"/>
                </a:moveTo>
                <a:lnTo>
                  <a:pt x="3511" y="1775637"/>
                </a:lnTo>
                <a:cubicBezTo>
                  <a:pt x="24776" y="1754372"/>
                  <a:pt x="44829" y="1731821"/>
                  <a:pt x="67306" y="1711841"/>
                </a:cubicBezTo>
                <a:cubicBezTo>
                  <a:pt x="76857" y="1703351"/>
                  <a:pt x="91776" y="1700974"/>
                  <a:pt x="99204" y="1690576"/>
                </a:cubicBezTo>
                <a:cubicBezTo>
                  <a:pt x="117964" y="1664313"/>
                  <a:pt x="110245" y="1631893"/>
                  <a:pt x="141734" y="1616148"/>
                </a:cubicBezTo>
                <a:cubicBezTo>
                  <a:pt x="167623" y="1603203"/>
                  <a:pt x="217533" y="1591882"/>
                  <a:pt x="248060" y="1584251"/>
                </a:cubicBezTo>
                <a:cubicBezTo>
                  <a:pt x="328138" y="1530865"/>
                  <a:pt x="226366" y="1593549"/>
                  <a:pt x="322488" y="1552353"/>
                </a:cubicBezTo>
                <a:cubicBezTo>
                  <a:pt x="334233" y="1547319"/>
                  <a:pt x="343753" y="1538176"/>
                  <a:pt x="354385" y="1531088"/>
                </a:cubicBezTo>
                <a:cubicBezTo>
                  <a:pt x="361473" y="1520455"/>
                  <a:pt x="369935" y="1510620"/>
                  <a:pt x="375650" y="1499190"/>
                </a:cubicBezTo>
                <a:cubicBezTo>
                  <a:pt x="380662" y="1489166"/>
                  <a:pt x="381868" y="1477594"/>
                  <a:pt x="386283" y="1467293"/>
                </a:cubicBezTo>
                <a:cubicBezTo>
                  <a:pt x="392527" y="1452724"/>
                  <a:pt x="399684" y="1438524"/>
                  <a:pt x="407548" y="1424762"/>
                </a:cubicBezTo>
                <a:cubicBezTo>
                  <a:pt x="413888" y="1413667"/>
                  <a:pt x="423098" y="1404294"/>
                  <a:pt x="428813" y="1392865"/>
                </a:cubicBezTo>
                <a:cubicBezTo>
                  <a:pt x="433825" y="1382840"/>
                  <a:pt x="433229" y="1370293"/>
                  <a:pt x="439446" y="1360967"/>
                </a:cubicBezTo>
                <a:cubicBezTo>
                  <a:pt x="451204" y="1343329"/>
                  <a:pt x="483626" y="1317611"/>
                  <a:pt x="503241" y="1307804"/>
                </a:cubicBezTo>
                <a:cubicBezTo>
                  <a:pt x="591227" y="1263812"/>
                  <a:pt x="467060" y="1342274"/>
                  <a:pt x="577669" y="1275907"/>
                </a:cubicBezTo>
                <a:cubicBezTo>
                  <a:pt x="618891" y="1251173"/>
                  <a:pt x="640783" y="1228315"/>
                  <a:pt x="683995" y="1212111"/>
                </a:cubicBezTo>
                <a:cubicBezTo>
                  <a:pt x="697678" y="1206980"/>
                  <a:pt x="712662" y="1206100"/>
                  <a:pt x="726525" y="1201479"/>
                </a:cubicBezTo>
                <a:cubicBezTo>
                  <a:pt x="744632" y="1195444"/>
                  <a:pt x="761407" y="1185698"/>
                  <a:pt x="779688" y="1180214"/>
                </a:cubicBezTo>
                <a:cubicBezTo>
                  <a:pt x="796997" y="1175021"/>
                  <a:pt x="815209" y="1173501"/>
                  <a:pt x="832850" y="1169581"/>
                </a:cubicBezTo>
                <a:cubicBezTo>
                  <a:pt x="872902" y="1160680"/>
                  <a:pt x="871757" y="1160156"/>
                  <a:pt x="907278" y="1148316"/>
                </a:cubicBezTo>
                <a:cubicBezTo>
                  <a:pt x="917911" y="1141228"/>
                  <a:pt x="930140" y="1136087"/>
                  <a:pt x="939176" y="1127051"/>
                </a:cubicBezTo>
                <a:cubicBezTo>
                  <a:pt x="948212" y="1118015"/>
                  <a:pt x="950462" y="1103136"/>
                  <a:pt x="960441" y="1095153"/>
                </a:cubicBezTo>
                <a:cubicBezTo>
                  <a:pt x="969193" y="1088152"/>
                  <a:pt x="981562" y="1087600"/>
                  <a:pt x="992339" y="1084521"/>
                </a:cubicBezTo>
                <a:cubicBezTo>
                  <a:pt x="1006390" y="1080507"/>
                  <a:pt x="1020818" y="1077903"/>
                  <a:pt x="1034869" y="1073888"/>
                </a:cubicBezTo>
                <a:cubicBezTo>
                  <a:pt x="1045646" y="1070809"/>
                  <a:pt x="1055990" y="1066334"/>
                  <a:pt x="1066767" y="1063255"/>
                </a:cubicBezTo>
                <a:cubicBezTo>
                  <a:pt x="1080818" y="1059241"/>
                  <a:pt x="1095300" y="1056822"/>
                  <a:pt x="1109297" y="1052623"/>
                </a:cubicBezTo>
                <a:cubicBezTo>
                  <a:pt x="1130767" y="1046182"/>
                  <a:pt x="1173092" y="1031358"/>
                  <a:pt x="1173092" y="1031358"/>
                </a:cubicBezTo>
                <a:cubicBezTo>
                  <a:pt x="1199533" y="1013731"/>
                  <a:pt x="1216686" y="1000391"/>
                  <a:pt x="1247520" y="988828"/>
                </a:cubicBezTo>
                <a:cubicBezTo>
                  <a:pt x="1261203" y="983697"/>
                  <a:pt x="1275873" y="981739"/>
                  <a:pt x="1290050" y="978195"/>
                </a:cubicBezTo>
                <a:cubicBezTo>
                  <a:pt x="1292070" y="976680"/>
                  <a:pt x="1354420" y="928689"/>
                  <a:pt x="1364478" y="925032"/>
                </a:cubicBezTo>
                <a:cubicBezTo>
                  <a:pt x="1391945" y="915044"/>
                  <a:pt x="1449539" y="903767"/>
                  <a:pt x="1449539" y="903767"/>
                </a:cubicBezTo>
                <a:cubicBezTo>
                  <a:pt x="1475740" y="884116"/>
                  <a:pt x="1502165" y="860334"/>
                  <a:pt x="1534599" y="850604"/>
                </a:cubicBezTo>
                <a:cubicBezTo>
                  <a:pt x="1555248" y="844409"/>
                  <a:pt x="1577130" y="843516"/>
                  <a:pt x="1598395" y="839972"/>
                </a:cubicBezTo>
                <a:cubicBezTo>
                  <a:pt x="1619749" y="825736"/>
                  <a:pt x="1648298" y="804798"/>
                  <a:pt x="1672822" y="797441"/>
                </a:cubicBezTo>
                <a:cubicBezTo>
                  <a:pt x="1693471" y="791246"/>
                  <a:pt x="1715478" y="791037"/>
                  <a:pt x="1736618" y="786809"/>
                </a:cubicBezTo>
                <a:cubicBezTo>
                  <a:pt x="1750947" y="783943"/>
                  <a:pt x="1764971" y="779720"/>
                  <a:pt x="1779148" y="776176"/>
                </a:cubicBezTo>
                <a:cubicBezTo>
                  <a:pt x="1786236" y="765544"/>
                  <a:pt x="1789781" y="751367"/>
                  <a:pt x="1800413" y="744279"/>
                </a:cubicBezTo>
                <a:cubicBezTo>
                  <a:pt x="1812572" y="736173"/>
                  <a:pt x="1828946" y="737845"/>
                  <a:pt x="1842943" y="733646"/>
                </a:cubicBezTo>
                <a:cubicBezTo>
                  <a:pt x="1864413" y="727205"/>
                  <a:pt x="1885927" y="720706"/>
                  <a:pt x="1906739" y="712381"/>
                </a:cubicBezTo>
                <a:cubicBezTo>
                  <a:pt x="1999925" y="675107"/>
                  <a:pt x="1904455" y="708207"/>
                  <a:pt x="1981167" y="669851"/>
                </a:cubicBezTo>
                <a:cubicBezTo>
                  <a:pt x="1991191" y="664839"/>
                  <a:pt x="2003040" y="664230"/>
                  <a:pt x="2013064" y="659218"/>
                </a:cubicBezTo>
                <a:cubicBezTo>
                  <a:pt x="2035404" y="648048"/>
                  <a:pt x="2061895" y="625296"/>
                  <a:pt x="2076860" y="606055"/>
                </a:cubicBezTo>
                <a:cubicBezTo>
                  <a:pt x="2092551" y="585881"/>
                  <a:pt x="2119390" y="542260"/>
                  <a:pt x="2119390" y="542260"/>
                </a:cubicBezTo>
                <a:cubicBezTo>
                  <a:pt x="2122934" y="531627"/>
                  <a:pt x="2130022" y="521570"/>
                  <a:pt x="2130022" y="510362"/>
                </a:cubicBezTo>
                <a:cubicBezTo>
                  <a:pt x="2130022" y="492817"/>
                  <a:pt x="2114970" y="388984"/>
                  <a:pt x="2098125" y="372139"/>
                </a:cubicBezTo>
                <a:cubicBezTo>
                  <a:pt x="2087492" y="361506"/>
                  <a:pt x="2076013" y="351658"/>
                  <a:pt x="2066227" y="340241"/>
                </a:cubicBezTo>
                <a:cubicBezTo>
                  <a:pt x="2054694" y="326786"/>
                  <a:pt x="2046860" y="310242"/>
                  <a:pt x="2034329" y="297711"/>
                </a:cubicBezTo>
                <a:cubicBezTo>
                  <a:pt x="2025293" y="288675"/>
                  <a:pt x="2011468" y="285482"/>
                  <a:pt x="2002432" y="276446"/>
                </a:cubicBezTo>
                <a:cubicBezTo>
                  <a:pt x="1997613" y="271627"/>
                  <a:pt x="1955307" y="214095"/>
                  <a:pt x="1949269" y="202018"/>
                </a:cubicBezTo>
                <a:cubicBezTo>
                  <a:pt x="1944257" y="191994"/>
                  <a:pt x="1942180" y="180753"/>
                  <a:pt x="1938636" y="170121"/>
                </a:cubicBezTo>
                <a:cubicBezTo>
                  <a:pt x="1942180" y="152400"/>
                  <a:pt x="1937700" y="130841"/>
                  <a:pt x="1949269" y="116958"/>
                </a:cubicBezTo>
                <a:cubicBezTo>
                  <a:pt x="2020651" y="31300"/>
                  <a:pt x="2026041" y="57307"/>
                  <a:pt x="2098125" y="21265"/>
                </a:cubicBezTo>
                <a:cubicBezTo>
                  <a:pt x="2109554" y="15550"/>
                  <a:pt x="2119390" y="7088"/>
                  <a:pt x="2130022" y="0"/>
                </a:cubicBezTo>
                <a:cubicBezTo>
                  <a:pt x="2154831" y="3544"/>
                  <a:pt x="2180446" y="3431"/>
                  <a:pt x="2204450" y="10632"/>
                </a:cubicBezTo>
                <a:cubicBezTo>
                  <a:pt x="2245408" y="22919"/>
                  <a:pt x="2224458" y="41183"/>
                  <a:pt x="2268246" y="42530"/>
                </a:cubicBezTo>
                <a:cubicBezTo>
                  <a:pt x="2487910" y="49289"/>
                  <a:pt x="2707725" y="49618"/>
                  <a:pt x="2927464" y="53162"/>
                </a:cubicBezTo>
                <a:lnTo>
                  <a:pt x="2991260" y="74428"/>
                </a:lnTo>
                <a:lnTo>
                  <a:pt x="3023157" y="85060"/>
                </a:lnTo>
                <a:cubicBezTo>
                  <a:pt x="3033790" y="92148"/>
                  <a:pt x="3043378" y="101135"/>
                  <a:pt x="3055055" y="106325"/>
                </a:cubicBezTo>
                <a:cubicBezTo>
                  <a:pt x="3075538" y="115429"/>
                  <a:pt x="3118850" y="127590"/>
                  <a:pt x="3118850" y="127590"/>
                </a:cubicBezTo>
                <a:cubicBezTo>
                  <a:pt x="3140115" y="141767"/>
                  <a:pt x="3168469" y="148856"/>
                  <a:pt x="3182646" y="170121"/>
                </a:cubicBezTo>
                <a:lnTo>
                  <a:pt x="3225176" y="233916"/>
                </a:lnTo>
                <a:cubicBezTo>
                  <a:pt x="3287228" y="420071"/>
                  <a:pt x="3208526" y="188130"/>
                  <a:pt x="3267706" y="350874"/>
                </a:cubicBezTo>
                <a:cubicBezTo>
                  <a:pt x="3275366" y="371940"/>
                  <a:pt x="3281883" y="393404"/>
                  <a:pt x="3288971" y="414669"/>
                </a:cubicBezTo>
                <a:cubicBezTo>
                  <a:pt x="3292515" y="425302"/>
                  <a:pt x="3297406" y="435577"/>
                  <a:pt x="3299604" y="446567"/>
                </a:cubicBezTo>
                <a:cubicBezTo>
                  <a:pt x="3303148" y="464288"/>
                  <a:pt x="3303891" y="482809"/>
                  <a:pt x="3310236" y="499730"/>
                </a:cubicBezTo>
                <a:cubicBezTo>
                  <a:pt x="3314723" y="511695"/>
                  <a:pt x="3324413" y="520995"/>
                  <a:pt x="3331501" y="531628"/>
                </a:cubicBezTo>
                <a:cubicBezTo>
                  <a:pt x="3332166" y="534953"/>
                  <a:pt x="3343964" y="605370"/>
                  <a:pt x="3352767" y="616688"/>
                </a:cubicBezTo>
                <a:cubicBezTo>
                  <a:pt x="3371230" y="640426"/>
                  <a:pt x="3416562" y="680483"/>
                  <a:pt x="3416562" y="680483"/>
                </a:cubicBezTo>
                <a:cubicBezTo>
                  <a:pt x="3420106" y="691116"/>
                  <a:pt x="3420194" y="703629"/>
                  <a:pt x="3427195" y="712381"/>
                </a:cubicBezTo>
                <a:cubicBezTo>
                  <a:pt x="3442185" y="731119"/>
                  <a:pt x="3469977" y="737275"/>
                  <a:pt x="3490990" y="744279"/>
                </a:cubicBezTo>
                <a:cubicBezTo>
                  <a:pt x="3566775" y="820062"/>
                  <a:pt x="3480759" y="738219"/>
                  <a:pt x="3554785" y="797441"/>
                </a:cubicBezTo>
                <a:cubicBezTo>
                  <a:pt x="3587751" y="823814"/>
                  <a:pt x="3564312" y="818155"/>
                  <a:pt x="3607948" y="839972"/>
                </a:cubicBezTo>
                <a:cubicBezTo>
                  <a:pt x="3617973" y="844984"/>
                  <a:pt x="3629352" y="846669"/>
                  <a:pt x="3639846" y="850604"/>
                </a:cubicBezTo>
                <a:cubicBezTo>
                  <a:pt x="3657717" y="857305"/>
                  <a:pt x="3674727" y="866385"/>
                  <a:pt x="3693008" y="871869"/>
                </a:cubicBezTo>
                <a:cubicBezTo>
                  <a:pt x="3727802" y="882307"/>
                  <a:pt x="3801585" y="889429"/>
                  <a:pt x="3831232" y="893135"/>
                </a:cubicBezTo>
                <a:cubicBezTo>
                  <a:pt x="3848953" y="900223"/>
                  <a:pt x="3866288" y="908365"/>
                  <a:pt x="3884395" y="914400"/>
                </a:cubicBezTo>
                <a:cubicBezTo>
                  <a:pt x="3898258" y="919021"/>
                  <a:pt x="3912596" y="922166"/>
                  <a:pt x="3926925" y="925032"/>
                </a:cubicBezTo>
                <a:cubicBezTo>
                  <a:pt x="4064935" y="952634"/>
                  <a:pt x="4143642" y="940598"/>
                  <a:pt x="4320329" y="946297"/>
                </a:cubicBezTo>
                <a:cubicBezTo>
                  <a:pt x="4334506" y="949841"/>
                  <a:pt x="4350172" y="949680"/>
                  <a:pt x="4362860" y="956930"/>
                </a:cubicBezTo>
                <a:cubicBezTo>
                  <a:pt x="4393032" y="974172"/>
                  <a:pt x="4401664" y="1002642"/>
                  <a:pt x="4416022" y="1031358"/>
                </a:cubicBezTo>
                <a:cubicBezTo>
                  <a:pt x="4412478" y="1052623"/>
                  <a:pt x="4417753" y="1077492"/>
                  <a:pt x="4405390" y="1095153"/>
                </a:cubicBezTo>
                <a:cubicBezTo>
                  <a:pt x="4376393" y="1136577"/>
                  <a:pt x="4339540" y="1136752"/>
                  <a:pt x="4299064" y="1148316"/>
                </a:cubicBezTo>
                <a:cubicBezTo>
                  <a:pt x="4288288" y="1151395"/>
                  <a:pt x="4277943" y="1155869"/>
                  <a:pt x="4267167" y="1158948"/>
                </a:cubicBezTo>
                <a:cubicBezTo>
                  <a:pt x="4253116" y="1162963"/>
                  <a:pt x="4238687" y="1165566"/>
                  <a:pt x="4224636" y="1169581"/>
                </a:cubicBezTo>
                <a:cubicBezTo>
                  <a:pt x="4176441" y="1183352"/>
                  <a:pt x="4163801" y="1194683"/>
                  <a:pt x="4107678" y="1222744"/>
                </a:cubicBezTo>
                <a:lnTo>
                  <a:pt x="4107678" y="1222744"/>
                </a:lnTo>
                <a:cubicBezTo>
                  <a:pt x="4097046" y="1226288"/>
                  <a:pt x="4086557" y="1230297"/>
                  <a:pt x="4075781" y="1233376"/>
                </a:cubicBezTo>
                <a:cubicBezTo>
                  <a:pt x="4048812" y="1241081"/>
                  <a:pt x="4026840" y="1243718"/>
                  <a:pt x="4001353" y="1254641"/>
                </a:cubicBezTo>
                <a:cubicBezTo>
                  <a:pt x="3986784" y="1260885"/>
                  <a:pt x="3972584" y="1268043"/>
                  <a:pt x="3958822" y="1275907"/>
                </a:cubicBezTo>
                <a:cubicBezTo>
                  <a:pt x="3947727" y="1282247"/>
                  <a:pt x="3938670" y="1292138"/>
                  <a:pt x="3926925" y="1297172"/>
                </a:cubicBezTo>
                <a:cubicBezTo>
                  <a:pt x="3904116" y="1306947"/>
                  <a:pt x="3838857" y="1314380"/>
                  <a:pt x="3820599" y="1318437"/>
                </a:cubicBezTo>
                <a:cubicBezTo>
                  <a:pt x="3809658" y="1320868"/>
                  <a:pt x="3799334" y="1325525"/>
                  <a:pt x="3788701" y="1329069"/>
                </a:cubicBezTo>
                <a:cubicBezTo>
                  <a:pt x="3778069" y="1336158"/>
                  <a:pt x="3765840" y="1341299"/>
                  <a:pt x="3756804" y="1350335"/>
                </a:cubicBezTo>
                <a:cubicBezTo>
                  <a:pt x="3747768" y="1359371"/>
                  <a:pt x="3746171" y="1375144"/>
                  <a:pt x="3735539" y="1382232"/>
                </a:cubicBezTo>
                <a:cubicBezTo>
                  <a:pt x="3723380" y="1390338"/>
                  <a:pt x="3707185" y="1389321"/>
                  <a:pt x="3693008" y="1392865"/>
                </a:cubicBezTo>
                <a:cubicBezTo>
                  <a:pt x="3661110" y="1389321"/>
                  <a:pt x="3626814" y="1394875"/>
                  <a:pt x="3597315" y="1382232"/>
                </a:cubicBezTo>
                <a:cubicBezTo>
                  <a:pt x="3574280" y="1372360"/>
                  <a:pt x="3565912" y="1341503"/>
                  <a:pt x="3544153" y="1329069"/>
                </a:cubicBezTo>
                <a:cubicBezTo>
                  <a:pt x="3457037" y="1279289"/>
                  <a:pt x="3497446" y="1293469"/>
                  <a:pt x="3427195" y="1275907"/>
                </a:cubicBezTo>
                <a:cubicBezTo>
                  <a:pt x="3348982" y="1223764"/>
                  <a:pt x="3388226" y="1239972"/>
                  <a:pt x="3214543" y="1275907"/>
                </a:cubicBezTo>
                <a:cubicBezTo>
                  <a:pt x="3170642" y="1284990"/>
                  <a:pt x="3127051" y="1298388"/>
                  <a:pt x="3086953" y="1318437"/>
                </a:cubicBezTo>
                <a:cubicBezTo>
                  <a:pt x="3010087" y="1356870"/>
                  <a:pt x="3046223" y="1344569"/>
                  <a:pt x="2980627" y="1360967"/>
                </a:cubicBezTo>
                <a:cubicBezTo>
                  <a:pt x="2915365" y="1404474"/>
                  <a:pt x="2957766" y="1373195"/>
                  <a:pt x="2863669" y="1467293"/>
                </a:cubicBezTo>
                <a:cubicBezTo>
                  <a:pt x="2849492" y="1481470"/>
                  <a:pt x="2837821" y="1498702"/>
                  <a:pt x="2821139" y="1509823"/>
                </a:cubicBezTo>
                <a:cubicBezTo>
                  <a:pt x="2803025" y="1521899"/>
                  <a:pt x="2759902" y="1549795"/>
                  <a:pt x="2746711" y="1562986"/>
                </a:cubicBezTo>
                <a:cubicBezTo>
                  <a:pt x="2737675" y="1572022"/>
                  <a:pt x="2734482" y="1585847"/>
                  <a:pt x="2725446" y="1594883"/>
                </a:cubicBezTo>
                <a:cubicBezTo>
                  <a:pt x="2627700" y="1692627"/>
                  <a:pt x="2739767" y="1553365"/>
                  <a:pt x="2640385" y="1669311"/>
                </a:cubicBezTo>
                <a:cubicBezTo>
                  <a:pt x="2632069" y="1679013"/>
                  <a:pt x="2626965" y="1691122"/>
                  <a:pt x="2619120" y="1701209"/>
                </a:cubicBezTo>
                <a:cubicBezTo>
                  <a:pt x="2602126" y="1723059"/>
                  <a:pt x="2583678" y="1743739"/>
                  <a:pt x="2565957" y="1765004"/>
                </a:cubicBezTo>
                <a:cubicBezTo>
                  <a:pt x="2541580" y="1838141"/>
                  <a:pt x="2574923" y="1749313"/>
                  <a:pt x="2523427" y="1839432"/>
                </a:cubicBezTo>
                <a:cubicBezTo>
                  <a:pt x="2517866" y="1849163"/>
                  <a:pt x="2518356" y="1861599"/>
                  <a:pt x="2512795" y="1871330"/>
                </a:cubicBezTo>
                <a:cubicBezTo>
                  <a:pt x="2504003" y="1886716"/>
                  <a:pt x="2491530" y="1899683"/>
                  <a:pt x="2480897" y="1913860"/>
                </a:cubicBezTo>
                <a:cubicBezTo>
                  <a:pt x="2457643" y="1983622"/>
                  <a:pt x="2471590" y="1973481"/>
                  <a:pt x="2417101" y="2020186"/>
                </a:cubicBezTo>
                <a:cubicBezTo>
                  <a:pt x="2407399" y="2028502"/>
                  <a:pt x="2394702" y="2032903"/>
                  <a:pt x="2385204" y="2041451"/>
                </a:cubicBezTo>
                <a:cubicBezTo>
                  <a:pt x="2288319" y="2128648"/>
                  <a:pt x="2348703" y="2103237"/>
                  <a:pt x="2278878" y="2126511"/>
                </a:cubicBezTo>
                <a:cubicBezTo>
                  <a:pt x="2217890" y="2187500"/>
                  <a:pt x="2274503" y="2137611"/>
                  <a:pt x="2161920" y="2200939"/>
                </a:cubicBezTo>
                <a:cubicBezTo>
                  <a:pt x="2132778" y="2217331"/>
                  <a:pt x="2105890" y="2237513"/>
                  <a:pt x="2076860" y="2254102"/>
                </a:cubicBezTo>
                <a:cubicBezTo>
                  <a:pt x="2056217" y="2265898"/>
                  <a:pt x="2033601" y="2274020"/>
                  <a:pt x="2013064" y="2286000"/>
                </a:cubicBezTo>
                <a:cubicBezTo>
                  <a:pt x="1990988" y="2298878"/>
                  <a:pt x="1971706" y="2316292"/>
                  <a:pt x="1949269" y="2328530"/>
                </a:cubicBezTo>
                <a:cubicBezTo>
                  <a:pt x="1932513" y="2337669"/>
                  <a:pt x="1913977" y="2343093"/>
                  <a:pt x="1896106" y="2349795"/>
                </a:cubicBezTo>
                <a:cubicBezTo>
                  <a:pt x="1865594" y="2361237"/>
                  <a:pt x="1855200" y="2362680"/>
                  <a:pt x="1821678" y="2371060"/>
                </a:cubicBezTo>
                <a:cubicBezTo>
                  <a:pt x="1811046" y="2378148"/>
                  <a:pt x="1801746" y="2387838"/>
                  <a:pt x="1789781" y="2392325"/>
                </a:cubicBezTo>
                <a:cubicBezTo>
                  <a:pt x="1772860" y="2398671"/>
                  <a:pt x="1754260" y="2399038"/>
                  <a:pt x="1736618" y="2402958"/>
                </a:cubicBezTo>
                <a:cubicBezTo>
                  <a:pt x="1722353" y="2406128"/>
                  <a:pt x="1708265" y="2410046"/>
                  <a:pt x="1694088" y="2413590"/>
                </a:cubicBezTo>
                <a:cubicBezTo>
                  <a:pt x="1598395" y="2406502"/>
                  <a:pt x="1502175" y="2404604"/>
                  <a:pt x="1407008" y="2392325"/>
                </a:cubicBezTo>
                <a:cubicBezTo>
                  <a:pt x="1391288" y="2390297"/>
                  <a:pt x="1378962" y="2377497"/>
                  <a:pt x="1364478" y="2371060"/>
                </a:cubicBezTo>
                <a:cubicBezTo>
                  <a:pt x="1347037" y="2363308"/>
                  <a:pt x="1329252" y="2356318"/>
                  <a:pt x="1311315" y="2349795"/>
                </a:cubicBezTo>
                <a:cubicBezTo>
                  <a:pt x="1246487" y="2326221"/>
                  <a:pt x="1253794" y="2333682"/>
                  <a:pt x="1194357" y="2307265"/>
                </a:cubicBezTo>
                <a:cubicBezTo>
                  <a:pt x="1179873" y="2300828"/>
                  <a:pt x="1167009" y="2290555"/>
                  <a:pt x="1151827" y="2286000"/>
                </a:cubicBezTo>
                <a:cubicBezTo>
                  <a:pt x="1131178" y="2279805"/>
                  <a:pt x="1109038" y="2280215"/>
                  <a:pt x="1088032" y="2275367"/>
                </a:cubicBezTo>
                <a:cubicBezTo>
                  <a:pt x="1062891" y="2269565"/>
                  <a:pt x="1038497" y="2260891"/>
                  <a:pt x="1013604" y="2254102"/>
                </a:cubicBezTo>
                <a:cubicBezTo>
                  <a:pt x="999506" y="2250257"/>
                  <a:pt x="985403" y="2246335"/>
                  <a:pt x="971074" y="2243469"/>
                </a:cubicBezTo>
                <a:cubicBezTo>
                  <a:pt x="904149" y="2230084"/>
                  <a:pt x="893353" y="2235284"/>
                  <a:pt x="822218" y="2211572"/>
                </a:cubicBezTo>
                <a:cubicBezTo>
                  <a:pt x="811585" y="2208028"/>
                  <a:pt x="801133" y="2203888"/>
                  <a:pt x="790320" y="2200939"/>
                </a:cubicBezTo>
                <a:cubicBezTo>
                  <a:pt x="762124" y="2193249"/>
                  <a:pt x="705260" y="2179674"/>
                  <a:pt x="705260" y="2179674"/>
                </a:cubicBezTo>
                <a:cubicBezTo>
                  <a:pt x="640619" y="2136580"/>
                  <a:pt x="709299" y="2177201"/>
                  <a:pt x="630832" y="2147776"/>
                </a:cubicBezTo>
                <a:cubicBezTo>
                  <a:pt x="615991" y="2142211"/>
                  <a:pt x="603338" y="2131523"/>
                  <a:pt x="588301" y="2126511"/>
                </a:cubicBezTo>
                <a:cubicBezTo>
                  <a:pt x="560575" y="2117269"/>
                  <a:pt x="530967" y="2114488"/>
                  <a:pt x="503241" y="2105246"/>
                </a:cubicBezTo>
                <a:cubicBezTo>
                  <a:pt x="422301" y="2078266"/>
                  <a:pt x="461426" y="2088377"/>
                  <a:pt x="386283" y="2073348"/>
                </a:cubicBezTo>
                <a:cubicBezTo>
                  <a:pt x="375818" y="2068116"/>
                  <a:pt x="321874" y="2043341"/>
                  <a:pt x="311855" y="2030818"/>
                </a:cubicBezTo>
                <a:cubicBezTo>
                  <a:pt x="304854" y="2022066"/>
                  <a:pt x="308223" y="2007673"/>
                  <a:pt x="301222" y="1998921"/>
                </a:cubicBezTo>
                <a:cubicBezTo>
                  <a:pt x="293239" y="1988942"/>
                  <a:pt x="280420" y="1983995"/>
                  <a:pt x="269325" y="1977655"/>
                </a:cubicBezTo>
                <a:cubicBezTo>
                  <a:pt x="198802" y="1937355"/>
                  <a:pt x="254537" y="1971318"/>
                  <a:pt x="194897" y="1945758"/>
                </a:cubicBezTo>
                <a:cubicBezTo>
                  <a:pt x="102913" y="1906337"/>
                  <a:pt x="195285" y="1938799"/>
                  <a:pt x="120469" y="1913860"/>
                </a:cubicBezTo>
                <a:lnTo>
                  <a:pt x="56674" y="1850065"/>
                </a:lnTo>
                <a:lnTo>
                  <a:pt x="35408" y="1828800"/>
                </a:lnTo>
                <a:cubicBezTo>
                  <a:pt x="31864" y="1811079"/>
                  <a:pt x="31121" y="1792558"/>
                  <a:pt x="24776" y="1775637"/>
                </a:cubicBezTo>
                <a:cubicBezTo>
                  <a:pt x="20289" y="1763672"/>
                  <a:pt x="0" y="1756026"/>
                  <a:pt x="3511" y="1743739"/>
                </a:cubicBezTo>
                <a:lnTo>
                  <a:pt x="67306" y="1679944"/>
                </a:lnTo>
                <a:lnTo>
                  <a:pt x="162999" y="1626781"/>
                </a:lnTo>
              </a:path>
            </a:pathLst>
          </a:custGeom>
          <a:solidFill>
            <a:schemeClr val="accent3">
              <a:alpha val="71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v_tower.jpe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6444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676400"/>
            <a:ext cx="2819400" cy="29718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85800" y="1600200"/>
            <a:ext cx="32004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Identify regions where database is prone to make more errors.</a:t>
            </a:r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>
            <a:off x="2286000" y="2438400"/>
            <a:ext cx="76200" cy="129540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</p:cNvCxnSpPr>
          <p:nvPr/>
        </p:nvCxnSpPr>
        <p:spPr>
          <a:xfrm>
            <a:off x="2286000" y="2438400"/>
            <a:ext cx="4724400" cy="14478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447800" y="39624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71600" y="4495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209800" y="39624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38100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867400" y="34290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667000" y="3733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33800" y="35052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352800" y="34290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76600" y="36576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32004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800" y="35052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286000" y="41910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143000" y="4114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181600" y="47244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600200" y="4114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67600" y="38862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905000" y="44196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162800" y="4114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781800" y="43434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553200" y="45720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248400" y="47244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019800" y="48006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181600" y="50292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867400" y="50292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638800" y="5257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562600" y="4876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162800" y="35814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705600" y="36576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620000" y="3733800"/>
            <a:ext cx="76200" cy="762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85800" y="5562600"/>
            <a:ext cx="29718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 actual measurements</a:t>
            </a:r>
          </a:p>
        </p:txBody>
      </p:sp>
      <p:cxnSp>
        <p:nvCxnSpPr>
          <p:cNvPr id="71" name="Straight Arrow Connector 70"/>
          <p:cNvCxnSpPr>
            <a:stCxn id="70" idx="0"/>
            <a:endCxn id="57" idx="4"/>
          </p:cNvCxnSpPr>
          <p:nvPr/>
        </p:nvCxnSpPr>
        <p:spPr>
          <a:xfrm flipH="1" flipV="1">
            <a:off x="1943100" y="4495800"/>
            <a:ext cx="228600" cy="106680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800600" y="1600200"/>
            <a:ext cx="36576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DB propagation model estimates</a:t>
            </a:r>
          </a:p>
        </p:txBody>
      </p:sp>
      <p:cxnSp>
        <p:nvCxnSpPr>
          <p:cNvPr id="77" name="Straight Arrow Connector 76"/>
          <p:cNvCxnSpPr>
            <a:stCxn id="76" idx="2"/>
          </p:cNvCxnSpPr>
          <p:nvPr/>
        </p:nvCxnSpPr>
        <p:spPr>
          <a:xfrm flipH="1">
            <a:off x="4876800" y="1981200"/>
            <a:ext cx="1752600" cy="2209800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181600" y="5562600"/>
            <a:ext cx="32004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Interpolate rest of the locations</a:t>
            </a:r>
          </a:p>
        </p:txBody>
      </p:sp>
      <p:cxnSp>
        <p:nvCxnSpPr>
          <p:cNvPr id="73" name="Straight Arrow Connector 72"/>
          <p:cNvCxnSpPr>
            <a:stCxn id="72" idx="0"/>
          </p:cNvCxnSpPr>
          <p:nvPr/>
        </p:nvCxnSpPr>
        <p:spPr>
          <a:xfrm flipV="1">
            <a:off x="6781800" y="4495800"/>
            <a:ext cx="152400" cy="1066800"/>
          </a:xfrm>
          <a:prstGeom prst="straightConnector1">
            <a:avLst/>
          </a:prstGeom>
          <a:ln w="317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5" name="Picture 1" descr="C:\Users\ayon\Desktop\conext ppts\PPT\symbol-29050_6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560810" flipV="1">
            <a:off x="335300" y="2154695"/>
            <a:ext cx="638175" cy="899630"/>
          </a:xfrm>
          <a:prstGeom prst="rect">
            <a:avLst/>
          </a:prstGeom>
          <a:noFill/>
        </p:spPr>
      </p:pic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6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143000" y="4495800"/>
            <a:ext cx="16764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True +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r>
              <a:rPr lang="en-US" sz="3200" dirty="0">
                <a:solidFill>
                  <a:schemeClr val="tx1"/>
                </a:solidFill>
              </a:rPr>
              <a:t>/-</a:t>
            </a:r>
            <a:r>
              <a:rPr lang="en-US" sz="3200" dirty="0" err="1">
                <a:solidFill>
                  <a:schemeClr val="tx1"/>
                </a:solidFill>
              </a:rPr>
              <a:t>ve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The Classifier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1600200"/>
            <a:ext cx="5105400" cy="6096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accent2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&lt;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geo-spatial features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&gt;&lt;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" y="1676400"/>
            <a:ext cx="5105400" cy="6096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accent2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&lt;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geo-spatial features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&gt;&lt;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1752600"/>
            <a:ext cx="5105400" cy="6096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accent2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&lt;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geo-spatial features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&gt;&lt;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2000" y="1828800"/>
            <a:ext cx="5105400" cy="6096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accent2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&lt;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geo-spatial features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&gt;&lt;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label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&gt;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8200" y="1905000"/>
            <a:ext cx="5105400" cy="609600"/>
          </a:xfrm>
          <a:prstGeom prst="roundRect">
            <a:avLst/>
          </a:prstGeom>
          <a:solidFill>
            <a:schemeClr val="bg2"/>
          </a:solidFill>
          <a:ln w="12700">
            <a:solidFill>
              <a:schemeClr val="accent2">
                <a:lumMod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&lt;geo-spatial features&gt;&lt;label&gt;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81800" y="1828800"/>
            <a:ext cx="1600200" cy="762000"/>
          </a:xfrm>
          <a:prstGeom prst="roundRect">
            <a:avLst/>
          </a:prstGeom>
          <a:noFill/>
          <a:ln w="2222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Training data</a:t>
            </a: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6172200" y="2209800"/>
            <a:ext cx="609600" cy="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2057400" y="2971800"/>
            <a:ext cx="2743200" cy="685800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Classifier Model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91200" y="3048000"/>
            <a:ext cx="3124200" cy="838200"/>
          </a:xfrm>
          <a:prstGeom prst="roundRect">
            <a:avLst/>
          </a:prstGeom>
          <a:noFill/>
          <a:ln w="3175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i="1" dirty="0">
                <a:solidFill>
                  <a:schemeClr val="tx1"/>
                </a:solidFill>
              </a:rPr>
              <a:t>geo-spatial features</a:t>
            </a:r>
            <a:r>
              <a:rPr lang="en-US" sz="2400" dirty="0">
                <a:solidFill>
                  <a:schemeClr val="tx1"/>
                </a:solidFill>
              </a:rPr>
              <a:t>&gt;</a:t>
            </a:r>
          </a:p>
        </p:txBody>
      </p:sp>
      <p:cxnSp>
        <p:nvCxnSpPr>
          <p:cNvPr id="26" name="Straight Arrow Connector 25"/>
          <p:cNvCxnSpPr>
            <a:stCxn id="19" idx="1"/>
          </p:cNvCxnSpPr>
          <p:nvPr/>
        </p:nvCxnSpPr>
        <p:spPr>
          <a:xfrm flipH="1" flipV="1">
            <a:off x="4876800" y="3429000"/>
            <a:ext cx="914400" cy="381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3657600"/>
            <a:ext cx="1167582" cy="685800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</p:cNvCxnSpPr>
          <p:nvPr/>
        </p:nvCxnSpPr>
        <p:spPr>
          <a:xfrm>
            <a:off x="3429000" y="3657600"/>
            <a:ext cx="990600" cy="794656"/>
          </a:xfrm>
          <a:prstGeom prst="straightConnector1">
            <a:avLst/>
          </a:prstGeom>
          <a:ln w="2222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ayon\Desktop\conext ppts\PPT\corr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19600"/>
            <a:ext cx="409575" cy="471487"/>
          </a:xfrm>
          <a:prstGeom prst="rect">
            <a:avLst/>
          </a:prstGeom>
          <a:noFill/>
        </p:spPr>
      </p:pic>
      <p:sp>
        <p:nvSpPr>
          <p:cNvPr id="32" name="Rounded Rectangle 31"/>
          <p:cNvSpPr/>
          <p:nvPr/>
        </p:nvSpPr>
        <p:spPr>
          <a:xfrm>
            <a:off x="3657600" y="4572000"/>
            <a:ext cx="1752600" cy="1143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False +</a:t>
            </a:r>
            <a:r>
              <a:rPr lang="en-US" sz="3600" dirty="0" err="1">
                <a:solidFill>
                  <a:schemeClr val="tx1"/>
                </a:solidFill>
              </a:rPr>
              <a:t>ve</a:t>
            </a:r>
            <a:r>
              <a:rPr lang="en-US" sz="3600" dirty="0">
                <a:solidFill>
                  <a:schemeClr val="tx1"/>
                </a:solidFill>
              </a:rPr>
              <a:t>/-</a:t>
            </a:r>
            <a:r>
              <a:rPr lang="en-US" sz="3600" dirty="0" err="1">
                <a:solidFill>
                  <a:schemeClr val="tx1"/>
                </a:solidFill>
              </a:rPr>
              <a:t>ve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5791200"/>
            <a:ext cx="2175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TVWS DB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76600" y="5791200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Use Measurement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7000" y="4495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Decision Tree Classifier works best for our system.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429000" y="2514600"/>
            <a:ext cx="0" cy="60960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ayon\Desktop\conext ppts\PPT\wro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419600"/>
            <a:ext cx="492645" cy="48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5" grpId="0" animBg="1"/>
      <p:bldP spid="19" grpId="0" animBg="1"/>
      <p:bldP spid="32" grpId="0" animBg="1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yon\Desktop\conext ppts\PPT\newlogohomep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553200"/>
            <a:ext cx="2286000" cy="304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+mj-lt"/>
                <a:cs typeface="Courier New" pitchFamily="49" charset="0"/>
              </a:rPr>
              <a:t>Geo-spatial Features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001000" y="661177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Lucida Sans" pitchFamily="34" charset="0"/>
              </a:rPr>
              <a:t>WINGS Lab</a:t>
            </a:r>
          </a:p>
        </p:txBody>
      </p:sp>
      <p:pic>
        <p:nvPicPr>
          <p:cNvPr id="7" name="Picture 4" descr="C:\Users\ayon\Desktop\conext ppts\dem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7200" y="2057400"/>
            <a:ext cx="8305800" cy="26670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3048000" y="2743200"/>
            <a:ext cx="2641600" cy="762000"/>
          </a:xfrm>
          <a:prstGeom prst="line">
            <a:avLst/>
          </a:prstGeom>
          <a:ln w="76200">
            <a:solidFill>
              <a:schemeClr val="tx2"/>
            </a:solidFill>
            <a:prstDash val="solid"/>
          </a:ln>
          <a:effectLst>
            <a:outerShdw dist="2540000" sx="1000" sy="1000" rotWithShape="0">
              <a:srgbClr val="000000"/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3657600"/>
            <a:ext cx="1524000" cy="457200"/>
          </a:xfrm>
          <a:prstGeom prst="line">
            <a:avLst/>
          </a:prstGeom>
          <a:ln w="76200">
            <a:solidFill>
              <a:schemeClr val="tx2"/>
            </a:solidFill>
            <a:prstDash val="solid"/>
          </a:ln>
          <a:effectLst>
            <a:outerShdw dist="2540000" sx="1000" sy="1000" rotWithShape="0">
              <a:srgbClr val="000000"/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2600" y="1295400"/>
            <a:ext cx="45656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1. Line-of-Sight Obstruction Length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81400" y="2057400"/>
            <a:ext cx="152400" cy="8382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1400" y="2057400"/>
            <a:ext cx="3200400" cy="175260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3600" y="1676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(NASA SRTM Terrain Data)</a:t>
            </a:r>
          </a:p>
        </p:txBody>
      </p:sp>
      <p:pic>
        <p:nvPicPr>
          <p:cNvPr id="22" name="Picture 11" descr="C:\Users\ayon\Desktop\conext ppts\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533400" cy="859367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7162800" y="4419600"/>
            <a:ext cx="179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Receiver location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2286000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Transmitter location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4033" name="Picture 1" descr="C:\Users\ayon\Desktop\receiver.jpg"/>
          <p:cNvPicPr>
            <a:picLocks noChangeAspect="1" noChangeArrowheads="1"/>
          </p:cNvPicPr>
          <p:nvPr/>
        </p:nvPicPr>
        <p:blipFill>
          <a:blip r:embed="rId5" cstate="print"/>
          <a:srcRect l="35969" r="35920" b="15625"/>
          <a:stretch>
            <a:fillRect/>
          </a:stretch>
        </p:blipFill>
        <p:spPr bwMode="auto">
          <a:xfrm>
            <a:off x="8458200" y="4038600"/>
            <a:ext cx="3810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10829</TotalTime>
  <Words>669</Words>
  <Application>Microsoft Office PowerPoint</Application>
  <PresentationFormat>On-screen Show (4:3)</PresentationFormat>
  <Paragraphs>170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Agency FB</vt:lpstr>
      <vt:lpstr>Arial</vt:lpstr>
      <vt:lpstr>Calibri</vt:lpstr>
      <vt:lpstr>Courier New</vt:lpstr>
      <vt:lpstr>Lucida Sans</vt:lpstr>
      <vt:lpstr>Wingdings</vt:lpstr>
      <vt:lpstr>Office Theme</vt:lpstr>
      <vt:lpstr> Measurement-Augmented Spectrum Databases for White Space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Measurement-Augmented Spectrum Databases for White Space Spectrum</dc:title>
  <dc:creator>Ayon Chakraborty</dc:creator>
  <cp:lastModifiedBy>AYON CHAKRABORTY</cp:lastModifiedBy>
  <cp:revision>640</cp:revision>
  <dcterms:created xsi:type="dcterms:W3CDTF">2006-08-16T00:00:00Z</dcterms:created>
  <dcterms:modified xsi:type="dcterms:W3CDTF">2016-12-20T09:51:25Z</dcterms:modified>
</cp:coreProperties>
</file>